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6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439" r:id="rId37"/>
    <p:sldId id="440" r:id="rId38"/>
    <p:sldId id="441" r:id="rId39"/>
    <p:sldId id="442" r:id="rId40"/>
    <p:sldId id="443" r:id="rId41"/>
    <p:sldId id="444" r:id="rId42"/>
    <p:sldId id="445" r:id="rId43"/>
    <p:sldId id="446" r:id="rId44"/>
    <p:sldId id="447" r:id="rId45"/>
    <p:sldId id="448" r:id="rId46"/>
    <p:sldId id="449" r:id="rId47"/>
    <p:sldId id="450" r:id="rId48"/>
    <p:sldId id="300" r:id="rId49"/>
    <p:sldId id="301" r:id="rId50"/>
    <p:sldId id="430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310" r:id="rId60"/>
    <p:sldId id="311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407" r:id="rId81"/>
    <p:sldId id="408" r:id="rId82"/>
    <p:sldId id="409" r:id="rId83"/>
    <p:sldId id="410" r:id="rId84"/>
    <p:sldId id="411" r:id="rId85"/>
    <p:sldId id="412" r:id="rId86"/>
    <p:sldId id="413" r:id="rId87"/>
    <p:sldId id="414" r:id="rId88"/>
    <p:sldId id="415" r:id="rId89"/>
    <p:sldId id="416" r:id="rId90"/>
    <p:sldId id="417" r:id="rId91"/>
    <p:sldId id="418" r:id="rId92"/>
    <p:sldId id="419" r:id="rId93"/>
    <p:sldId id="420" r:id="rId94"/>
    <p:sldId id="346" r:id="rId95"/>
    <p:sldId id="347" r:id="rId96"/>
    <p:sldId id="349" r:id="rId97"/>
    <p:sldId id="350" r:id="rId98"/>
    <p:sldId id="351" r:id="rId99"/>
    <p:sldId id="352" r:id="rId100"/>
    <p:sldId id="369" r:id="rId101"/>
    <p:sldId id="37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71" r:id="rId111"/>
    <p:sldId id="372" r:id="rId112"/>
    <p:sldId id="421" r:id="rId113"/>
    <p:sldId id="422" r:id="rId114"/>
    <p:sldId id="423" r:id="rId115"/>
    <p:sldId id="424" r:id="rId116"/>
    <p:sldId id="425" r:id="rId117"/>
    <p:sldId id="426" r:id="rId118"/>
    <p:sldId id="427" r:id="rId119"/>
    <p:sldId id="428" r:id="rId120"/>
    <p:sldId id="429" r:id="rId121"/>
    <p:sldId id="373" r:id="rId122"/>
    <p:sldId id="374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9" d="100"/>
          <a:sy n="79" d="100"/>
        </p:scale>
        <p:origin x="-90" y="-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3CA341-4A4D-4E8D-930D-B0A867526A5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Z"/>
        </a:p>
      </dgm:t>
    </dgm:pt>
    <dgm:pt modelId="{FE4FA56C-77EC-4709-9E51-51954A93886C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IBM Security Access Manager (ISAM)</a:t>
          </a:r>
          <a:endParaRPr lang="en-NZ" dirty="0"/>
        </a:p>
      </dgm:t>
    </dgm:pt>
    <dgm:pt modelId="{54617B72-F9D7-4E12-AEB6-129807D45F88}" type="parTrans" cxnId="{F0D5573C-0D51-4592-977C-6B8802B76E04}">
      <dgm:prSet/>
      <dgm:spPr/>
      <dgm:t>
        <a:bodyPr/>
        <a:lstStyle/>
        <a:p>
          <a:endParaRPr lang="en-NZ"/>
        </a:p>
      </dgm:t>
    </dgm:pt>
    <dgm:pt modelId="{10CB6103-5BDB-4904-B1C4-76F5023E4ECE}" type="sibTrans" cxnId="{F0D5573C-0D51-4592-977C-6B8802B76E04}">
      <dgm:prSet/>
      <dgm:spPr/>
      <dgm:t>
        <a:bodyPr/>
        <a:lstStyle/>
        <a:p>
          <a:endParaRPr lang="en-NZ"/>
        </a:p>
      </dgm:t>
    </dgm:pt>
    <dgm:pt modelId="{F75B386C-09EB-45EC-8E13-274591890CA2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Phased approach</a:t>
          </a:r>
          <a:endParaRPr lang="en-NZ" dirty="0"/>
        </a:p>
      </dgm:t>
    </dgm:pt>
    <dgm:pt modelId="{42BEF706-0E31-41BA-BBB7-5003C375502C}" type="parTrans" cxnId="{A2D23BE2-CD54-4B84-954A-B9F15F413F2D}">
      <dgm:prSet/>
      <dgm:spPr/>
      <dgm:t>
        <a:bodyPr/>
        <a:lstStyle/>
        <a:p>
          <a:endParaRPr lang="en-NZ"/>
        </a:p>
      </dgm:t>
    </dgm:pt>
    <dgm:pt modelId="{B3294BCD-795F-42A1-B273-E22978257E70}" type="sibTrans" cxnId="{A2D23BE2-CD54-4B84-954A-B9F15F413F2D}">
      <dgm:prSet/>
      <dgm:spPr/>
      <dgm:t>
        <a:bodyPr/>
        <a:lstStyle/>
        <a:p>
          <a:endParaRPr lang="en-NZ"/>
        </a:p>
      </dgm:t>
    </dgm:pt>
    <dgm:pt modelId="{5A5ECD1D-3FB8-4A5B-AD99-87F44B49F55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Initially for FastNet Classic and Online Share Trading applications </a:t>
          </a:r>
          <a:endParaRPr lang="en-NZ" dirty="0"/>
        </a:p>
      </dgm:t>
    </dgm:pt>
    <dgm:pt modelId="{D6CDA203-A479-456D-ACA6-BA6EDF3796D8}" type="parTrans" cxnId="{C01CA8F2-163B-4F29-B195-A77B3D68F392}">
      <dgm:prSet/>
      <dgm:spPr/>
      <dgm:t>
        <a:bodyPr/>
        <a:lstStyle/>
        <a:p>
          <a:endParaRPr lang="en-NZ"/>
        </a:p>
      </dgm:t>
    </dgm:pt>
    <dgm:pt modelId="{A31D7303-7FD8-4ECB-9596-7CA7CF2FA77B}" type="sibTrans" cxnId="{C01CA8F2-163B-4F29-B195-A77B3D68F392}">
      <dgm:prSet/>
      <dgm:spPr/>
      <dgm:t>
        <a:bodyPr/>
        <a:lstStyle/>
        <a:p>
          <a:endParaRPr lang="en-NZ"/>
        </a:p>
      </dgm:t>
    </dgm:pt>
    <dgm:pt modelId="{09EC0470-5A60-431E-88F1-EAA560D4CC6D}" type="pres">
      <dgm:prSet presAssocID="{D63CA341-4A4D-4E8D-930D-B0A867526A5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GB"/>
        </a:p>
      </dgm:t>
    </dgm:pt>
    <dgm:pt modelId="{9521B18F-20E2-4EA0-B364-3AD8806A1CD9}" type="pres">
      <dgm:prSet presAssocID="{D63CA341-4A4D-4E8D-930D-B0A867526A52}" presName="Name1" presStyleCnt="0"/>
      <dgm:spPr/>
    </dgm:pt>
    <dgm:pt modelId="{622EA8D5-B76D-4366-A0AC-E8D184A71D92}" type="pres">
      <dgm:prSet presAssocID="{D63CA341-4A4D-4E8D-930D-B0A867526A52}" presName="cycle" presStyleCnt="0"/>
      <dgm:spPr/>
    </dgm:pt>
    <dgm:pt modelId="{5510E369-E6BF-4A2F-913E-CB5FCDFABE7D}" type="pres">
      <dgm:prSet presAssocID="{D63CA341-4A4D-4E8D-930D-B0A867526A52}" presName="srcNode" presStyleLbl="node1" presStyleIdx="0" presStyleCnt="3"/>
      <dgm:spPr/>
    </dgm:pt>
    <dgm:pt modelId="{AC0BA3C5-DC8B-4A96-8F31-BEE19ACBCC3B}" type="pres">
      <dgm:prSet presAssocID="{D63CA341-4A4D-4E8D-930D-B0A867526A52}" presName="conn" presStyleLbl="parChTrans1D2" presStyleIdx="0" presStyleCnt="1"/>
      <dgm:spPr/>
      <dgm:t>
        <a:bodyPr/>
        <a:lstStyle/>
        <a:p>
          <a:endParaRPr lang="en-GB"/>
        </a:p>
      </dgm:t>
    </dgm:pt>
    <dgm:pt modelId="{D2EA3054-B7F8-4A8C-A24E-0996B54E2D2B}" type="pres">
      <dgm:prSet presAssocID="{D63CA341-4A4D-4E8D-930D-B0A867526A52}" presName="extraNode" presStyleLbl="node1" presStyleIdx="0" presStyleCnt="3"/>
      <dgm:spPr/>
    </dgm:pt>
    <dgm:pt modelId="{362CBC15-A3A9-49EB-8F1F-299E592CD20D}" type="pres">
      <dgm:prSet presAssocID="{D63CA341-4A4D-4E8D-930D-B0A867526A52}" presName="dstNode" presStyleLbl="node1" presStyleIdx="0" presStyleCnt="3"/>
      <dgm:spPr/>
    </dgm:pt>
    <dgm:pt modelId="{46BE1CDB-11F6-4047-BE41-6CCDF6303F4A}" type="pres">
      <dgm:prSet presAssocID="{FE4FA56C-77EC-4709-9E51-51954A93886C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  <dgm:pt modelId="{8E95DA7C-4368-466C-B051-1D92090B580F}" type="pres">
      <dgm:prSet presAssocID="{FE4FA56C-77EC-4709-9E51-51954A93886C}" presName="accent_1" presStyleCnt="0"/>
      <dgm:spPr/>
    </dgm:pt>
    <dgm:pt modelId="{F3474784-42BA-4A00-BE4D-985EE3F4BE20}" type="pres">
      <dgm:prSet presAssocID="{FE4FA56C-77EC-4709-9E51-51954A93886C}" presName="accentRepeatNode" presStyleLbl="solidFgAcc1" presStyleIdx="0" presStyleCnt="3"/>
      <dgm:spPr/>
    </dgm:pt>
    <dgm:pt modelId="{18DB3A43-12EE-4AD8-8B28-3E4E8883DFC0}" type="pres">
      <dgm:prSet presAssocID="{F75B386C-09EB-45EC-8E13-274591890CA2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  <dgm:pt modelId="{D5E6ECBA-0849-4CBD-8D9F-6E3AF5F52FB3}" type="pres">
      <dgm:prSet presAssocID="{F75B386C-09EB-45EC-8E13-274591890CA2}" presName="accent_2" presStyleCnt="0"/>
      <dgm:spPr/>
    </dgm:pt>
    <dgm:pt modelId="{53279403-D97D-406F-AD6F-C33A2FDCE5C6}" type="pres">
      <dgm:prSet presAssocID="{F75B386C-09EB-45EC-8E13-274591890CA2}" presName="accentRepeatNode" presStyleLbl="solidFgAcc1" presStyleIdx="1" presStyleCnt="3"/>
      <dgm:spPr/>
    </dgm:pt>
    <dgm:pt modelId="{778BC5A8-2DCF-4FB7-A2BC-EC200088DD43}" type="pres">
      <dgm:prSet presAssocID="{5A5ECD1D-3FB8-4A5B-AD99-87F44B49F557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  <dgm:pt modelId="{D32715F9-D117-4EC1-9E6E-754BD530E27E}" type="pres">
      <dgm:prSet presAssocID="{5A5ECD1D-3FB8-4A5B-AD99-87F44B49F557}" presName="accent_3" presStyleCnt="0"/>
      <dgm:spPr/>
    </dgm:pt>
    <dgm:pt modelId="{BBF2A435-33F6-4CBC-B954-2037766D21A2}" type="pres">
      <dgm:prSet presAssocID="{5A5ECD1D-3FB8-4A5B-AD99-87F44B49F557}" presName="accentRepeatNode" presStyleLbl="solidFgAcc1" presStyleIdx="2" presStyleCnt="3"/>
      <dgm:spPr/>
    </dgm:pt>
  </dgm:ptLst>
  <dgm:cxnLst>
    <dgm:cxn modelId="{56BE3830-9486-4A49-8CB6-027869949946}" type="presOf" srcId="{D63CA341-4A4D-4E8D-930D-B0A867526A52}" destId="{09EC0470-5A60-431E-88F1-EAA560D4CC6D}" srcOrd="0" destOrd="0" presId="urn:microsoft.com/office/officeart/2008/layout/VerticalCurvedList"/>
    <dgm:cxn modelId="{756DB9BF-ABAC-4169-80C0-29423A6E595E}" type="presOf" srcId="{10CB6103-5BDB-4904-B1C4-76F5023E4ECE}" destId="{AC0BA3C5-DC8B-4A96-8F31-BEE19ACBCC3B}" srcOrd="0" destOrd="0" presId="urn:microsoft.com/office/officeart/2008/layout/VerticalCurvedList"/>
    <dgm:cxn modelId="{53A6DEF8-1FE2-4995-9DC6-F977961295F1}" type="presOf" srcId="{5A5ECD1D-3FB8-4A5B-AD99-87F44B49F557}" destId="{778BC5A8-2DCF-4FB7-A2BC-EC200088DD43}" srcOrd="0" destOrd="0" presId="urn:microsoft.com/office/officeart/2008/layout/VerticalCurvedList"/>
    <dgm:cxn modelId="{F0D5573C-0D51-4592-977C-6B8802B76E04}" srcId="{D63CA341-4A4D-4E8D-930D-B0A867526A52}" destId="{FE4FA56C-77EC-4709-9E51-51954A93886C}" srcOrd="0" destOrd="0" parTransId="{54617B72-F9D7-4E12-AEB6-129807D45F88}" sibTransId="{10CB6103-5BDB-4904-B1C4-76F5023E4ECE}"/>
    <dgm:cxn modelId="{A0607985-8675-4EDA-96CE-E1DC2C1D8CC5}" type="presOf" srcId="{F75B386C-09EB-45EC-8E13-274591890CA2}" destId="{18DB3A43-12EE-4AD8-8B28-3E4E8883DFC0}" srcOrd="0" destOrd="0" presId="urn:microsoft.com/office/officeart/2008/layout/VerticalCurvedList"/>
    <dgm:cxn modelId="{C01CA8F2-163B-4F29-B195-A77B3D68F392}" srcId="{D63CA341-4A4D-4E8D-930D-B0A867526A52}" destId="{5A5ECD1D-3FB8-4A5B-AD99-87F44B49F557}" srcOrd="2" destOrd="0" parTransId="{D6CDA203-A479-456D-ACA6-BA6EDF3796D8}" sibTransId="{A31D7303-7FD8-4ECB-9596-7CA7CF2FA77B}"/>
    <dgm:cxn modelId="{A2D23BE2-CD54-4B84-954A-B9F15F413F2D}" srcId="{D63CA341-4A4D-4E8D-930D-B0A867526A52}" destId="{F75B386C-09EB-45EC-8E13-274591890CA2}" srcOrd="1" destOrd="0" parTransId="{42BEF706-0E31-41BA-BBB7-5003C375502C}" sibTransId="{B3294BCD-795F-42A1-B273-E22978257E70}"/>
    <dgm:cxn modelId="{D3FF2D9B-F121-4587-A50A-FE6D28A866C3}" type="presOf" srcId="{FE4FA56C-77EC-4709-9E51-51954A93886C}" destId="{46BE1CDB-11F6-4047-BE41-6CCDF6303F4A}" srcOrd="0" destOrd="0" presId="urn:microsoft.com/office/officeart/2008/layout/VerticalCurvedList"/>
    <dgm:cxn modelId="{172557E1-62F3-4954-B1F6-AC5AC94C29B5}" type="presParOf" srcId="{09EC0470-5A60-431E-88F1-EAA560D4CC6D}" destId="{9521B18F-20E2-4EA0-B364-3AD8806A1CD9}" srcOrd="0" destOrd="0" presId="urn:microsoft.com/office/officeart/2008/layout/VerticalCurvedList"/>
    <dgm:cxn modelId="{B106AF65-7993-4FA7-B712-1545C4251BE3}" type="presParOf" srcId="{9521B18F-20E2-4EA0-B364-3AD8806A1CD9}" destId="{622EA8D5-B76D-4366-A0AC-E8D184A71D92}" srcOrd="0" destOrd="0" presId="urn:microsoft.com/office/officeart/2008/layout/VerticalCurvedList"/>
    <dgm:cxn modelId="{D9BC9051-96DC-480E-AD0E-3E705A64A51E}" type="presParOf" srcId="{622EA8D5-B76D-4366-A0AC-E8D184A71D92}" destId="{5510E369-E6BF-4A2F-913E-CB5FCDFABE7D}" srcOrd="0" destOrd="0" presId="urn:microsoft.com/office/officeart/2008/layout/VerticalCurvedList"/>
    <dgm:cxn modelId="{7111BFD0-0BB6-4E97-91DE-BEB136797AF4}" type="presParOf" srcId="{622EA8D5-B76D-4366-A0AC-E8D184A71D92}" destId="{AC0BA3C5-DC8B-4A96-8F31-BEE19ACBCC3B}" srcOrd="1" destOrd="0" presId="urn:microsoft.com/office/officeart/2008/layout/VerticalCurvedList"/>
    <dgm:cxn modelId="{0E22EC1E-515C-4ED7-B95D-6F26B2BB4BFD}" type="presParOf" srcId="{622EA8D5-B76D-4366-A0AC-E8D184A71D92}" destId="{D2EA3054-B7F8-4A8C-A24E-0996B54E2D2B}" srcOrd="2" destOrd="0" presId="urn:microsoft.com/office/officeart/2008/layout/VerticalCurvedList"/>
    <dgm:cxn modelId="{0CFF990F-E1A8-42D9-8665-F9F07D8F81CE}" type="presParOf" srcId="{622EA8D5-B76D-4366-A0AC-E8D184A71D92}" destId="{362CBC15-A3A9-49EB-8F1F-299E592CD20D}" srcOrd="3" destOrd="0" presId="urn:microsoft.com/office/officeart/2008/layout/VerticalCurvedList"/>
    <dgm:cxn modelId="{34F47F77-905B-4E67-AA33-C806BF0E5AF2}" type="presParOf" srcId="{9521B18F-20E2-4EA0-B364-3AD8806A1CD9}" destId="{46BE1CDB-11F6-4047-BE41-6CCDF6303F4A}" srcOrd="1" destOrd="0" presId="urn:microsoft.com/office/officeart/2008/layout/VerticalCurvedList"/>
    <dgm:cxn modelId="{504D24CA-35C6-46F1-A119-EFE2DF1E3324}" type="presParOf" srcId="{9521B18F-20E2-4EA0-B364-3AD8806A1CD9}" destId="{8E95DA7C-4368-466C-B051-1D92090B580F}" srcOrd="2" destOrd="0" presId="urn:microsoft.com/office/officeart/2008/layout/VerticalCurvedList"/>
    <dgm:cxn modelId="{4D15DE33-C8DB-41DA-BDF7-8DA2745FC00F}" type="presParOf" srcId="{8E95DA7C-4368-466C-B051-1D92090B580F}" destId="{F3474784-42BA-4A00-BE4D-985EE3F4BE20}" srcOrd="0" destOrd="0" presId="urn:microsoft.com/office/officeart/2008/layout/VerticalCurvedList"/>
    <dgm:cxn modelId="{15CF92A9-3EE7-404C-9C01-73580F268006}" type="presParOf" srcId="{9521B18F-20E2-4EA0-B364-3AD8806A1CD9}" destId="{18DB3A43-12EE-4AD8-8B28-3E4E8883DFC0}" srcOrd="3" destOrd="0" presId="urn:microsoft.com/office/officeart/2008/layout/VerticalCurvedList"/>
    <dgm:cxn modelId="{56C5D0DD-D711-4DF0-BF02-B2E3E5743BE8}" type="presParOf" srcId="{9521B18F-20E2-4EA0-B364-3AD8806A1CD9}" destId="{D5E6ECBA-0849-4CBD-8D9F-6E3AF5F52FB3}" srcOrd="4" destOrd="0" presId="urn:microsoft.com/office/officeart/2008/layout/VerticalCurvedList"/>
    <dgm:cxn modelId="{BD35E64C-6234-498F-AB67-CF7ABFB2D851}" type="presParOf" srcId="{D5E6ECBA-0849-4CBD-8D9F-6E3AF5F52FB3}" destId="{53279403-D97D-406F-AD6F-C33A2FDCE5C6}" srcOrd="0" destOrd="0" presId="urn:microsoft.com/office/officeart/2008/layout/VerticalCurvedList"/>
    <dgm:cxn modelId="{C4A17525-EDFD-42E4-A89B-C49B6F8C8876}" type="presParOf" srcId="{9521B18F-20E2-4EA0-B364-3AD8806A1CD9}" destId="{778BC5A8-2DCF-4FB7-A2BC-EC200088DD43}" srcOrd="5" destOrd="0" presId="urn:microsoft.com/office/officeart/2008/layout/VerticalCurvedList"/>
    <dgm:cxn modelId="{BA2F84FB-F294-4ACF-8C01-01A3AEAA4E39}" type="presParOf" srcId="{9521B18F-20E2-4EA0-B364-3AD8806A1CD9}" destId="{D32715F9-D117-4EC1-9E6E-754BD530E27E}" srcOrd="6" destOrd="0" presId="urn:microsoft.com/office/officeart/2008/layout/VerticalCurvedList"/>
    <dgm:cxn modelId="{332E6EA1-CCA9-4414-A483-162BB42CFCE2}" type="presParOf" srcId="{D32715F9-D117-4EC1-9E6E-754BD530E27E}" destId="{BBF2A435-33F6-4CBC-B954-2037766D21A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BA3C5-DC8B-4A96-8F31-BEE19ACBCC3B}">
      <dsp:nvSpPr>
        <dsp:cNvPr id="0" name=""/>
        <dsp:cNvSpPr/>
      </dsp:nvSpPr>
      <dsp:spPr>
        <a:xfrm>
          <a:off x="-4640106" y="-711366"/>
          <a:ext cx="5527188" cy="5527188"/>
        </a:xfrm>
        <a:prstGeom prst="blockArc">
          <a:avLst>
            <a:gd name="adj1" fmla="val 18900000"/>
            <a:gd name="adj2" fmla="val 2700000"/>
            <a:gd name="adj3" fmla="val 39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E1CDB-11F6-4047-BE41-6CCDF6303F4A}">
      <dsp:nvSpPr>
        <dsp:cNvPr id="0" name=""/>
        <dsp:cNvSpPr/>
      </dsp:nvSpPr>
      <dsp:spPr>
        <a:xfrm>
          <a:off x="570514" y="410445"/>
          <a:ext cx="6934500" cy="8208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1582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IBM Security Access Manager (ISAM)</a:t>
          </a:r>
          <a:endParaRPr lang="en-NZ" sz="2400" kern="1200" dirty="0"/>
        </a:p>
      </dsp:txBody>
      <dsp:txXfrm>
        <a:off x="570514" y="410445"/>
        <a:ext cx="6934500" cy="820891"/>
      </dsp:txXfrm>
    </dsp:sp>
    <dsp:sp modelId="{F3474784-42BA-4A00-BE4D-985EE3F4BE20}">
      <dsp:nvSpPr>
        <dsp:cNvPr id="0" name=""/>
        <dsp:cNvSpPr/>
      </dsp:nvSpPr>
      <dsp:spPr>
        <a:xfrm>
          <a:off x="57457" y="307834"/>
          <a:ext cx="1026114" cy="1026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B3A43-12EE-4AD8-8B28-3E4E8883DFC0}">
      <dsp:nvSpPr>
        <dsp:cNvPr id="0" name=""/>
        <dsp:cNvSpPr/>
      </dsp:nvSpPr>
      <dsp:spPr>
        <a:xfrm>
          <a:off x="868908" y="1641782"/>
          <a:ext cx="6636106" cy="8208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1582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Phased approach</a:t>
          </a:r>
          <a:endParaRPr lang="en-NZ" sz="2400" kern="1200" dirty="0"/>
        </a:p>
      </dsp:txBody>
      <dsp:txXfrm>
        <a:off x="868908" y="1641782"/>
        <a:ext cx="6636106" cy="820891"/>
      </dsp:txXfrm>
    </dsp:sp>
    <dsp:sp modelId="{53279403-D97D-406F-AD6F-C33A2FDCE5C6}">
      <dsp:nvSpPr>
        <dsp:cNvPr id="0" name=""/>
        <dsp:cNvSpPr/>
      </dsp:nvSpPr>
      <dsp:spPr>
        <a:xfrm>
          <a:off x="355851" y="1539171"/>
          <a:ext cx="1026114" cy="1026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BC5A8-2DCF-4FB7-A2BC-EC200088DD43}">
      <dsp:nvSpPr>
        <dsp:cNvPr id="0" name=""/>
        <dsp:cNvSpPr/>
      </dsp:nvSpPr>
      <dsp:spPr>
        <a:xfrm>
          <a:off x="570514" y="2873119"/>
          <a:ext cx="6934500" cy="8208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1582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Initially for FastNet Classic and Online Share Trading applications </a:t>
          </a:r>
          <a:endParaRPr lang="en-NZ" sz="2400" kern="1200" dirty="0"/>
        </a:p>
      </dsp:txBody>
      <dsp:txXfrm>
        <a:off x="570514" y="2873119"/>
        <a:ext cx="6934500" cy="820891"/>
      </dsp:txXfrm>
    </dsp:sp>
    <dsp:sp modelId="{BBF2A435-33F6-4CBC-B954-2037766D21A2}">
      <dsp:nvSpPr>
        <dsp:cNvPr id="0" name=""/>
        <dsp:cNvSpPr/>
      </dsp:nvSpPr>
      <dsp:spPr>
        <a:xfrm>
          <a:off x="57457" y="2770507"/>
          <a:ext cx="1026114" cy="1026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E3DD5-82AB-477A-A1BC-2614A761978A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13300-CFE5-42EE-A713-EAC5D74716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28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Atlas ?</a:t>
            </a:r>
          </a:p>
          <a:p>
            <a:r>
              <a:rPr lang="en-GB" dirty="0" smtClean="0"/>
              <a:t>-&gt;</a:t>
            </a:r>
          </a:p>
          <a:p>
            <a:r>
              <a:rPr lang="en-GB" dirty="0" smtClean="0"/>
              <a:t>Why do we need a new Platform</a:t>
            </a:r>
            <a:r>
              <a:rPr lang="en-GB" baseline="0" dirty="0" smtClean="0"/>
              <a:t> ?</a:t>
            </a:r>
            <a:endParaRPr lang="en-GB" dirty="0" smtClean="0"/>
          </a:p>
          <a:p>
            <a:r>
              <a:rPr lang="en-GB" dirty="0" smtClean="0"/>
              <a:t>Building a</a:t>
            </a:r>
            <a:r>
              <a:rPr lang="en-GB" baseline="0" dirty="0" smtClean="0"/>
              <a:t> web app have 2 options:  use a platform, or build your app from scratch.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351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Re-usability</a:t>
            </a:r>
            <a:r>
              <a:rPr lang="en-GB" baseline="0" dirty="0" smtClean="0"/>
              <a:t> is also important.  ASP.NET MVC app, pages tightly bound.  Only way to move a page is to rip it out.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644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Ideally want a more </a:t>
            </a:r>
            <a:r>
              <a:rPr lang="en-GB" baseline="0" dirty="0" smtClean="0"/>
              <a:t>loosely-coupled arrangement which allows features to be re-used between applications.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734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Atlas</a:t>
            </a:r>
            <a:r>
              <a:rPr lang="en-GB" baseline="0" dirty="0" smtClean="0"/>
              <a:t> allows feature-level re-use by deploying Features as standalone applications.  For example…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904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Also</a:t>
            </a:r>
            <a:r>
              <a:rPr lang="en-GB" dirty="0" smtClean="0"/>
              <a:t> have re-usability </a:t>
            </a:r>
            <a:r>
              <a:rPr lang="en-GB" b="1" dirty="0" smtClean="0"/>
              <a:t>within features </a:t>
            </a:r>
            <a:r>
              <a:rPr lang="en-GB" dirty="0" smtClean="0"/>
              <a:t>by maintaining</a:t>
            </a:r>
            <a:r>
              <a:rPr lang="en-GB" baseline="0" dirty="0" smtClean="0"/>
              <a:t> a growing repository of re-usable widgets (Lego): for example…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948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Lastly</a:t>
            </a:r>
            <a:r>
              <a:rPr lang="en-GB" dirty="0" smtClean="0"/>
              <a:t>, we</a:t>
            </a:r>
            <a:r>
              <a:rPr lang="en-GB" baseline="0" dirty="0" smtClean="0"/>
              <a:t> want our apps to be </a:t>
            </a:r>
            <a:r>
              <a:rPr lang="en-GB" b="1" baseline="0" dirty="0" smtClean="0"/>
              <a:t>responsive</a:t>
            </a:r>
            <a:r>
              <a:rPr lang="en-GB" baseline="0" dirty="0" smtClean="0"/>
              <a:t>; Desktop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573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Tablet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879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Mobile.</a:t>
            </a:r>
            <a:r>
              <a:rPr lang="en-GB" baseline="0" dirty="0" smtClean="0"/>
              <a:t>  Good experience…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567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..not so good.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512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10,000ft view </a:t>
            </a:r>
            <a:r>
              <a:rPr lang="en-GB" dirty="0" smtClean="0"/>
              <a:t>of the Atlas</a:t>
            </a:r>
            <a:r>
              <a:rPr lang="en-GB" baseline="0" dirty="0" smtClean="0"/>
              <a:t> Platform.</a:t>
            </a:r>
          </a:p>
          <a:p>
            <a:r>
              <a:rPr lang="en-GB" b="1" baseline="0" dirty="0" smtClean="0"/>
              <a:t>Containers &amp; Features</a:t>
            </a:r>
            <a:r>
              <a:rPr lang="en-GB" baseline="0" dirty="0" smtClean="0"/>
              <a:t>:  Containers being a hosting environment for Features.</a:t>
            </a:r>
          </a:p>
          <a:p>
            <a:r>
              <a:rPr lang="en-GB" b="1" baseline="0" dirty="0" smtClean="0"/>
              <a:t>Platform Services</a:t>
            </a:r>
            <a:r>
              <a:rPr lang="en-GB" baseline="0" dirty="0" smtClean="0"/>
              <a:t>:  provides configuration and run-time support for Containers</a:t>
            </a:r>
          </a:p>
          <a:p>
            <a:r>
              <a:rPr lang="en-GB" b="1" baseline="0" dirty="0" smtClean="0"/>
              <a:t>APIs</a:t>
            </a:r>
            <a:r>
              <a:rPr lang="en-GB" baseline="0" dirty="0" smtClean="0"/>
              <a:t>:  RESTful services for providing data to Features.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81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Likely suspects in SPA development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490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356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119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Pilot</a:t>
            </a:r>
            <a:r>
              <a:rPr lang="en-GB" baseline="0" dirty="0" smtClean="0"/>
              <a:t> Atlas application.  Eventual replacement to FNC.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010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Home page, 3 Features.  Note,</a:t>
            </a:r>
            <a:r>
              <a:rPr lang="en-GB" baseline="0" dirty="0" smtClean="0"/>
              <a:t> each Feature deployed and versioned independently.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141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…can also be</a:t>
            </a:r>
            <a:r>
              <a:rPr lang="en-GB" baseline="0" dirty="0" smtClean="0"/>
              <a:t> presented as modal popups (</a:t>
            </a:r>
            <a:r>
              <a:rPr lang="en-GB" baseline="0" dirty="0" err="1" smtClean="0"/>
              <a:t>lightboxes</a:t>
            </a:r>
            <a:r>
              <a:rPr lang="en-GB" baseline="0" dirty="0" smtClean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772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Most recent Atlas</a:t>
            </a:r>
            <a:r>
              <a:rPr lang="en-GB" baseline="0" dirty="0" smtClean="0"/>
              <a:t> deployment to go to Production.  Suite of application forms for applying for various ASB products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932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Example:  CALs – applying for credit cards (pre-approved limit).  Single-page Feature</a:t>
            </a:r>
            <a:r>
              <a:rPr lang="en-GB" baseline="0" dirty="0" smtClean="0"/>
              <a:t> with multiple views.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371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Z" altLang="en-US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fld id="{578A63A8-7F76-4C0F-B91F-FA8CB6F2EAFF}" type="slidenum">
              <a:rPr lang="en-NZ" altLang="en-US"/>
              <a:pPr/>
              <a:t>36</a:t>
            </a:fld>
            <a:endParaRPr lang="en-NZ" altLang="en-US"/>
          </a:p>
        </p:txBody>
      </p:sp>
    </p:spTree>
    <p:extLst>
      <p:ext uri="{BB962C8B-B14F-4D97-AF65-F5344CB8AC3E}">
        <p14:creationId xmlns:p14="http://schemas.microsoft.com/office/powerpoint/2010/main" val="2886457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NZ" alt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fld id="{E26346FD-9CBA-4DAA-9F32-01964815AA5B}" type="slidenum">
              <a:rPr lang="en-NZ" altLang="en-US"/>
              <a:pPr/>
              <a:t>46</a:t>
            </a:fld>
            <a:endParaRPr lang="en-NZ" altLang="en-US"/>
          </a:p>
        </p:txBody>
      </p:sp>
    </p:spTree>
    <p:extLst>
      <p:ext uri="{BB962C8B-B14F-4D97-AF65-F5344CB8AC3E}">
        <p14:creationId xmlns:p14="http://schemas.microsoft.com/office/powerpoint/2010/main" val="12493200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FontTx/>
              <a:buChar char="•"/>
            </a:pPr>
            <a:r>
              <a:rPr lang="en-NZ" smtClean="0"/>
              <a:t>Visa Business Rewards</a:t>
            </a:r>
          </a:p>
          <a:p>
            <a:pPr marL="171450" indent="-171450" eaLnBrk="1" hangingPunct="1">
              <a:buFontTx/>
              <a:buChar char="•"/>
            </a:pPr>
            <a:r>
              <a:rPr lang="en-NZ" smtClean="0"/>
              <a:t>Business True Rewards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CB139C-22C2-482A-B931-2D3F7DDB5894}" type="slidenum">
              <a:rPr lang="en-NZ" smtClean="0"/>
              <a:pPr>
                <a:defRPr/>
              </a:pPr>
              <a:t>61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43056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FontTx/>
              <a:buChar char="•"/>
            </a:pPr>
            <a:r>
              <a:rPr lang="en-NZ" dirty="0" smtClean="0"/>
              <a:t>Digital acceptance for loan documentation, enabling STP loan advances.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1DF15F-3839-40EC-B8CC-B7527452EB47}" type="slidenum">
              <a:rPr lang="en-NZ" smtClean="0"/>
              <a:pPr>
                <a:defRPr/>
              </a:pPr>
              <a:t>64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0961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772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FontTx/>
              <a:buChar char="•"/>
            </a:pPr>
            <a:r>
              <a:rPr lang="en-NZ" smtClean="0"/>
              <a:t>2 new markets (NZAX and ETFs) to Online Share trading. </a:t>
            </a:r>
          </a:p>
          <a:p>
            <a:pPr marL="171450" indent="-171450" eaLnBrk="1" hangingPunct="1">
              <a:buFontTx/>
              <a:buChar char="•"/>
            </a:pPr>
            <a:r>
              <a:rPr lang="en-NZ" smtClean="0"/>
              <a:t>Previously, these 2 markets could only be traded on by phoning ASB Securities.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52F6B0-25F7-4281-89EB-2D30A2813745}" type="slidenum">
              <a:rPr lang="en-NZ" smtClean="0"/>
              <a:pPr>
                <a:defRPr/>
              </a:pPr>
              <a:t>68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25975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•"/>
            </a:pPr>
            <a:r>
              <a:rPr lang="en-NZ" altLang="en-US" smtClean="0"/>
              <a:t>Individual </a:t>
            </a:r>
            <a:r>
              <a:rPr lang="en-NZ" altLang="en-US" b="1" smtClean="0"/>
              <a:t>Orbit Home Loan</a:t>
            </a:r>
            <a:r>
              <a:rPr lang="en-NZ" altLang="en-US" smtClean="0"/>
              <a:t> </a:t>
            </a:r>
            <a:r>
              <a:rPr lang="en-NZ" altLang="en-US" i="1" smtClean="0"/>
              <a:t>PALs</a:t>
            </a:r>
            <a:r>
              <a:rPr lang="en-NZ" altLang="en-US" smtClean="0"/>
              <a:t>  across the </a:t>
            </a:r>
            <a:r>
              <a:rPr lang="en-NZ" altLang="en-US" b="1" smtClean="0"/>
              <a:t>FNC</a:t>
            </a:r>
            <a:r>
              <a:rPr lang="en-NZ" altLang="en-US" smtClean="0"/>
              <a:t> and </a:t>
            </a:r>
            <a:r>
              <a:rPr lang="en-NZ" altLang="en-US" b="1" smtClean="0"/>
              <a:t>Onyx</a:t>
            </a:r>
            <a:r>
              <a:rPr lang="en-NZ" altLang="en-US" smtClean="0"/>
              <a:t> channels.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9E2200-AC85-4F94-9308-05E2B81494BC}" type="slidenum">
              <a:rPr lang="en-NZ" smtClean="0"/>
              <a:pPr>
                <a:defRPr/>
              </a:pPr>
              <a:t>70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82539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5CCCA9-7B03-436D-8DBA-65ED6A487BF6}" type="slidenum">
              <a:rPr lang="en-NZ" smtClean="0"/>
              <a:pPr>
                <a:defRPr/>
              </a:pPr>
              <a:t>72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6916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•"/>
            </a:pPr>
            <a:r>
              <a:rPr lang="en-NZ" altLang="en-US" dirty="0" smtClean="0"/>
              <a:t>FNC left menu enhancements to better surface sales opportunities and digital sales capability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11E1E2-BB31-4D71-8C61-3A3D28A44554}" type="slidenum">
              <a:rPr lang="en-NZ" smtClean="0"/>
              <a:pPr>
                <a:defRPr/>
              </a:pPr>
              <a:t>74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7278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•"/>
            </a:pPr>
            <a:r>
              <a:rPr lang="en-US" b="0" dirty="0" smtClean="0"/>
              <a:t>Links Tracking </a:t>
            </a:r>
            <a:r>
              <a:rPr lang="en-US" dirty="0" smtClean="0"/>
              <a:t>on the Balances page</a:t>
            </a:r>
          </a:p>
          <a:p>
            <a:pPr marL="171450" indent="-171450">
              <a:buFontTx/>
              <a:buChar char="•"/>
            </a:pPr>
            <a:r>
              <a:rPr lang="en-US" b="0" dirty="0" smtClean="0"/>
              <a:t>Application Forms Tracking under</a:t>
            </a:r>
            <a:r>
              <a:rPr lang="en-US" b="0" baseline="0" dirty="0" smtClean="0"/>
              <a:t> Open and Apply</a:t>
            </a:r>
            <a:endParaRPr lang="en-NZ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54767D-79E5-4015-BE22-6CFFEB9DD5E8}" type="slidenum">
              <a:rPr lang="en-NZ" smtClean="0"/>
              <a:pPr>
                <a:defRPr/>
              </a:pPr>
              <a:t>75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635662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•"/>
            </a:pPr>
            <a:r>
              <a:rPr lang="en-NZ" dirty="0" smtClean="0"/>
              <a:t>Automated build and deploy process for FNC builds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TFS &amp;</a:t>
            </a:r>
            <a:r>
              <a:rPr lang="en-US" baseline="0" dirty="0" smtClean="0"/>
              <a:t> Octopus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C782C8-0ED8-45CB-B611-EAB19ED10F3F}" type="slidenum">
              <a:rPr lang="en-NZ" smtClean="0"/>
              <a:pPr>
                <a:defRPr/>
              </a:pPr>
              <a:t>77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112901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NZ" altLang="en-US" smtClean="0"/>
              <a:t>Mobile Team</a:t>
            </a:r>
          </a:p>
          <a:p>
            <a:pPr>
              <a:spcBef>
                <a:spcPct val="0"/>
              </a:spcBef>
            </a:pPr>
            <a:r>
              <a:rPr lang="en-NZ" altLang="en-US" smtClean="0"/>
              <a:t> - Two teams -  Team A (Awesome) Team B (Brilliant)</a:t>
            </a:r>
          </a:p>
          <a:p>
            <a:pPr>
              <a:spcBef>
                <a:spcPct val="0"/>
              </a:spcBef>
            </a:pPr>
            <a:r>
              <a:rPr lang="en-NZ" altLang="en-US" smtClean="0"/>
              <a:t> - 3 platforms </a:t>
            </a:r>
          </a:p>
          <a:p>
            <a:pPr>
              <a:spcBef>
                <a:spcPct val="0"/>
              </a:spcBef>
            </a:pPr>
            <a:endParaRPr lang="en-NZ" altLang="en-US" smtClean="0"/>
          </a:p>
          <a:p>
            <a:pPr>
              <a:spcBef>
                <a:spcPct val="0"/>
              </a:spcBef>
            </a:pPr>
            <a:r>
              <a:rPr lang="en-NZ" altLang="en-US" smtClean="0"/>
              <a:t>To product:</a:t>
            </a:r>
          </a:p>
          <a:p>
            <a:pPr>
              <a:spcBef>
                <a:spcPct val="0"/>
              </a:spcBef>
            </a:pPr>
            <a:r>
              <a:rPr lang="en-NZ" altLang="en-US" smtClean="0"/>
              <a:t> - ASB mobile (Mojo)</a:t>
            </a:r>
          </a:p>
          <a:p>
            <a:pPr>
              <a:spcBef>
                <a:spcPct val="0"/>
              </a:spcBef>
            </a:pPr>
            <a:r>
              <a:rPr lang="en-NZ" altLang="en-US" smtClean="0"/>
              <a:t> - ASB Business (BOSS)</a:t>
            </a:r>
          </a:p>
          <a:p>
            <a:pPr>
              <a:spcBef>
                <a:spcPct val="0"/>
              </a:spcBef>
            </a:pPr>
            <a:endParaRPr lang="en-NZ" alt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763D425-2E70-4F5A-BD3C-0DEAC9509BAF}" type="slidenum">
              <a:rPr lang="en-NZ" altLang="en-US"/>
              <a:pPr/>
              <a:t>96</a:t>
            </a:fld>
            <a:endParaRPr lang="en-NZ" altLang="en-US"/>
          </a:p>
        </p:txBody>
      </p:sp>
    </p:spTree>
    <p:extLst>
      <p:ext uri="{BB962C8B-B14F-4D97-AF65-F5344CB8AC3E}">
        <p14:creationId xmlns:p14="http://schemas.microsoft.com/office/powerpoint/2010/main" val="2406514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NZ" altLang="en-US" smtClean="0"/>
              <a:t>VS + TFS </a:t>
            </a:r>
          </a:p>
          <a:p>
            <a:pPr>
              <a:spcBef>
                <a:spcPct val="0"/>
              </a:spcBef>
            </a:pPr>
            <a:r>
              <a:rPr lang="en-NZ" altLang="en-US" smtClean="0"/>
              <a:t>      -  Server side Builds</a:t>
            </a:r>
          </a:p>
          <a:p>
            <a:pPr>
              <a:spcBef>
                <a:spcPct val="0"/>
              </a:spcBef>
            </a:pPr>
            <a:r>
              <a:rPr lang="en-NZ" altLang="en-US" smtClean="0"/>
              <a:t>      -  Windows Phone Builds</a:t>
            </a:r>
          </a:p>
          <a:p>
            <a:pPr>
              <a:spcBef>
                <a:spcPct val="0"/>
              </a:spcBef>
            </a:pPr>
            <a:r>
              <a:rPr lang="en-NZ" altLang="en-US" smtClean="0"/>
              <a:t>      -  Git repo (hosted on TFS) for Android + iOS</a:t>
            </a:r>
          </a:p>
          <a:p>
            <a:pPr>
              <a:spcBef>
                <a:spcPct val="0"/>
              </a:spcBef>
            </a:pPr>
            <a:r>
              <a:rPr lang="en-NZ" altLang="en-US" smtClean="0"/>
              <a:t>      -  TFS repo for Server Side and Windows Phone</a:t>
            </a:r>
          </a:p>
          <a:p>
            <a:pPr>
              <a:spcBef>
                <a:spcPct val="0"/>
              </a:spcBef>
            </a:pPr>
            <a:endParaRPr lang="en-NZ" altLang="en-US" smtClean="0"/>
          </a:p>
          <a:p>
            <a:pPr>
              <a:spcBef>
                <a:spcPct val="0"/>
              </a:spcBef>
            </a:pPr>
            <a:r>
              <a:rPr lang="en-NZ" altLang="en-US" smtClean="0"/>
              <a:t>Octopus Deploy for Server side</a:t>
            </a:r>
          </a:p>
          <a:p>
            <a:pPr>
              <a:spcBef>
                <a:spcPct val="0"/>
              </a:spcBef>
            </a:pPr>
            <a:endParaRPr lang="en-NZ" altLang="en-US" smtClean="0"/>
          </a:p>
          <a:p>
            <a:pPr>
              <a:spcBef>
                <a:spcPct val="0"/>
              </a:spcBef>
            </a:pPr>
            <a:r>
              <a:rPr lang="en-NZ" altLang="en-US" smtClean="0"/>
              <a:t>Jenkins + Gradle for Android build</a:t>
            </a:r>
          </a:p>
          <a:p>
            <a:pPr>
              <a:spcBef>
                <a:spcPct val="0"/>
              </a:spcBef>
            </a:pPr>
            <a:endParaRPr lang="en-NZ" altLang="en-US" smtClean="0"/>
          </a:p>
          <a:p>
            <a:pPr>
              <a:spcBef>
                <a:spcPct val="0"/>
              </a:spcBef>
            </a:pPr>
            <a:r>
              <a:rPr lang="en-NZ" altLang="en-US" smtClean="0"/>
              <a:t>Xcode Bots for iOS builds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D91D1F2-9949-417B-B60E-FF1D60940520}" type="slidenum">
              <a:rPr lang="en-NZ" altLang="en-US"/>
              <a:pPr/>
              <a:t>97</a:t>
            </a:fld>
            <a:endParaRPr lang="en-NZ" altLang="en-US"/>
          </a:p>
        </p:txBody>
      </p:sp>
    </p:spTree>
    <p:extLst>
      <p:ext uri="{BB962C8B-B14F-4D97-AF65-F5344CB8AC3E}">
        <p14:creationId xmlns:p14="http://schemas.microsoft.com/office/powerpoint/2010/main" val="568144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NZ" altLang="en-US" smtClean="0"/>
              <a:t>Release 3.5</a:t>
            </a:r>
          </a:p>
          <a:p>
            <a:pPr>
              <a:spcBef>
                <a:spcPct val="0"/>
              </a:spcBef>
            </a:pPr>
            <a:r>
              <a:rPr lang="en-NZ" altLang="en-US" smtClean="0"/>
              <a:t> - Card controls - Turning different card features on and off -  Card PINNING in 3.6</a:t>
            </a:r>
          </a:p>
          <a:p>
            <a:pPr>
              <a:spcBef>
                <a:spcPct val="0"/>
              </a:spcBef>
            </a:pPr>
            <a:r>
              <a:rPr lang="en-NZ" altLang="en-US" smtClean="0"/>
              <a:t> - FCA (Foreign Currency Accounts) -  Transfer money between different accounts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81F2DE1-84DA-4402-A0EE-9FC21BC57CE0}" type="slidenum">
              <a:rPr lang="en-NZ" altLang="en-US"/>
              <a:pPr/>
              <a:t>98</a:t>
            </a:fld>
            <a:endParaRPr lang="en-NZ" altLang="en-US"/>
          </a:p>
        </p:txBody>
      </p:sp>
    </p:spTree>
    <p:extLst>
      <p:ext uri="{BB962C8B-B14F-4D97-AF65-F5344CB8AC3E}">
        <p14:creationId xmlns:p14="http://schemas.microsoft.com/office/powerpoint/2010/main" val="573702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NZ" alt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F744799-5875-49A7-BB69-FAB6B4701942}" type="slidenum">
              <a:rPr lang="en-NZ" altLang="en-US"/>
              <a:pPr/>
              <a:t>99</a:t>
            </a:fld>
            <a:endParaRPr lang="en-NZ" altLang="en-US"/>
          </a:p>
        </p:txBody>
      </p:sp>
    </p:spTree>
    <p:extLst>
      <p:ext uri="{BB962C8B-B14F-4D97-AF65-F5344CB8AC3E}">
        <p14:creationId xmlns:p14="http://schemas.microsoft.com/office/powerpoint/2010/main" val="129910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9127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NZ" altLang="en-US" smtClean="0"/>
              <a:t>MS server 2003 end of life is approaching.</a:t>
            </a:r>
          </a:p>
          <a:p>
            <a:pPr eaLnBrk="1" hangingPunct="1">
              <a:spcBef>
                <a:spcPct val="0"/>
              </a:spcBef>
            </a:pPr>
            <a:endParaRPr lang="en-NZ" alt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092FD49-5281-4617-822D-A6889FB30A34}" type="slidenum">
              <a:rPr lang="en-NZ" altLang="en-US"/>
              <a:pPr eaLnBrk="1" hangingPunct="1"/>
              <a:t>112</a:t>
            </a:fld>
            <a:endParaRPr lang="en-NZ" altLang="en-US"/>
          </a:p>
        </p:txBody>
      </p:sp>
    </p:spTree>
    <p:extLst>
      <p:ext uri="{BB962C8B-B14F-4D97-AF65-F5344CB8AC3E}">
        <p14:creationId xmlns:p14="http://schemas.microsoft.com/office/powerpoint/2010/main" val="16003535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NZ" altLang="en-US" smtClean="0"/>
              <a:t>Leading next: </a:t>
            </a:r>
          </a:p>
          <a:p>
            <a:r>
              <a:rPr lang="en-NZ" altLang="en-US" smtClean="0"/>
              <a:t>I am going to talk about only one site – ASB Web.</a:t>
            </a: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A374E75-779E-4FDF-9A7B-97ECDAAF6A78}" type="slidenum">
              <a:rPr lang="en-NZ" altLang="en-US"/>
              <a:pPr eaLnBrk="1" hangingPunct="1"/>
              <a:t>113</a:t>
            </a:fld>
            <a:endParaRPr lang="en-NZ" altLang="en-US"/>
          </a:p>
        </p:txBody>
      </p:sp>
    </p:spTree>
    <p:extLst>
      <p:ext uri="{BB962C8B-B14F-4D97-AF65-F5344CB8AC3E}">
        <p14:creationId xmlns:p14="http://schemas.microsoft.com/office/powerpoint/2010/main" val="30967412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NZ" altLang="en-US" smtClean="0"/>
              <a:t>Before I started, my initial reaction was – what is the big deal? It is only websites.</a:t>
            </a:r>
          </a:p>
          <a:p>
            <a:pPr eaLnBrk="1" hangingPunct="1">
              <a:spcBef>
                <a:spcPct val="0"/>
              </a:spcBef>
            </a:pPr>
            <a:endParaRPr lang="en-NZ" altLang="en-US" smtClean="0"/>
          </a:p>
          <a:p>
            <a:pPr eaLnBrk="1" hangingPunct="1">
              <a:spcBef>
                <a:spcPct val="0"/>
              </a:spcBef>
            </a:pPr>
            <a:r>
              <a:rPr lang="en-NZ" altLang="en-US" smtClean="0"/>
              <a:t>Then I heard rumours such as – no doco, no overarching architecture, ad-hoc dev, missing source code, com+, vb6, nobody has definite knowledge of asb web, etc. </a:t>
            </a:r>
          </a:p>
          <a:p>
            <a:pPr eaLnBrk="1" hangingPunct="1">
              <a:spcBef>
                <a:spcPct val="0"/>
              </a:spcBef>
            </a:pPr>
            <a:endParaRPr lang="en-NZ" altLang="en-US" smtClean="0"/>
          </a:p>
          <a:p>
            <a:pPr eaLnBrk="1" hangingPunct="1">
              <a:spcBef>
                <a:spcPct val="0"/>
              </a:spcBef>
            </a:pPr>
            <a:r>
              <a:rPr lang="en-NZ" altLang="en-US" smtClean="0"/>
              <a:t>So, what does it look like?</a:t>
            </a:r>
          </a:p>
          <a:p>
            <a:pPr eaLnBrk="1" hangingPunct="1">
              <a:spcBef>
                <a:spcPct val="0"/>
              </a:spcBef>
            </a:pPr>
            <a:r>
              <a:rPr lang="en-NZ" altLang="en-US" smtClean="0"/>
              <a:t>Size – 2600+ links, 200+ components, ~20 connection strings, ~12 databases.</a:t>
            </a:r>
          </a:p>
          <a:p>
            <a:pPr eaLnBrk="1" hangingPunct="1">
              <a:spcBef>
                <a:spcPct val="0"/>
              </a:spcBef>
            </a:pPr>
            <a:r>
              <a:rPr lang="en-NZ" altLang="en-US" smtClean="0"/>
              <a:t>Lifespan – dated back in 2002 to current.</a:t>
            </a:r>
          </a:p>
          <a:p>
            <a:pPr eaLnBrk="1" hangingPunct="1">
              <a:spcBef>
                <a:spcPct val="0"/>
              </a:spcBef>
            </a:pPr>
            <a:r>
              <a:rPr lang="en-NZ" altLang="en-US" smtClean="0"/>
              <a:t>Mix of technologies – com+, vb6, c#, .net1, .net2, java.  </a:t>
            </a:r>
          </a:p>
          <a:p>
            <a:pPr eaLnBrk="1" hangingPunct="1">
              <a:spcBef>
                <a:spcPct val="0"/>
              </a:spcBef>
            </a:pPr>
            <a:r>
              <a:rPr lang="en-NZ" altLang="en-US" smtClean="0"/>
              <a:t>Deployment – file copy, dynamic publish real-time to PROD. </a:t>
            </a:r>
          </a:p>
          <a:p>
            <a:pPr eaLnBrk="1" hangingPunct="1">
              <a:spcBef>
                <a:spcPct val="0"/>
              </a:spcBef>
            </a:pPr>
            <a:r>
              <a:rPr lang="en-NZ" altLang="en-US" smtClean="0"/>
              <a:t>Ownerships – different business units own different parts of the site.</a:t>
            </a:r>
          </a:p>
          <a:p>
            <a:pPr eaLnBrk="1" hangingPunct="1">
              <a:spcBef>
                <a:spcPct val="0"/>
              </a:spcBef>
            </a:pPr>
            <a:r>
              <a:rPr lang="en-NZ" altLang="en-US" smtClean="0"/>
              <a:t>It is supported by only two devs.</a:t>
            </a:r>
          </a:p>
          <a:p>
            <a:pPr eaLnBrk="1" hangingPunct="1">
              <a:spcBef>
                <a:spcPct val="0"/>
              </a:spcBef>
            </a:pPr>
            <a:endParaRPr lang="en-NZ" altLang="en-US" smtClean="0"/>
          </a:p>
          <a:p>
            <a:pPr eaLnBrk="1" hangingPunct="1">
              <a:spcBef>
                <a:spcPct val="0"/>
              </a:spcBef>
            </a:pPr>
            <a:r>
              <a:rPr lang="en-NZ" altLang="en-US" smtClean="0"/>
              <a:t>Because of what I heard, I started to build up this assumption that ASB Web is difficult, not-understandable, messy, spaghetti.  </a:t>
            </a:r>
          </a:p>
          <a:p>
            <a:pPr eaLnBrk="1" hangingPunct="1">
              <a:spcBef>
                <a:spcPct val="0"/>
              </a:spcBef>
            </a:pPr>
            <a:r>
              <a:rPr lang="en-NZ" altLang="en-US" smtClean="0"/>
              <a:t>But wait a minute, how can two developers handle this massive site with no documentation, no source code, no architectural structure?!</a:t>
            </a:r>
          </a:p>
          <a:p>
            <a:pPr eaLnBrk="1" hangingPunct="1">
              <a:spcBef>
                <a:spcPct val="0"/>
              </a:spcBef>
            </a:pPr>
            <a:endParaRPr lang="en-NZ" altLang="en-US" smtClean="0"/>
          </a:p>
          <a:p>
            <a:pPr eaLnBrk="1" hangingPunct="1">
              <a:spcBef>
                <a:spcPct val="0"/>
              </a:spcBef>
            </a:pPr>
            <a:r>
              <a:rPr lang="en-NZ" altLang="en-US" smtClean="0"/>
              <a:t>Leading next:</a:t>
            </a:r>
          </a:p>
          <a:p>
            <a:pPr eaLnBrk="1" hangingPunct="1">
              <a:spcBef>
                <a:spcPct val="0"/>
              </a:spcBef>
            </a:pPr>
            <a:r>
              <a:rPr lang="en-NZ" altLang="en-US" smtClean="0"/>
              <a:t>That made me want to take a closer look, and the more I studied it, the more I felt ASB Web is actually a hybrid microservices!</a:t>
            </a:r>
          </a:p>
          <a:p>
            <a:pPr eaLnBrk="1" hangingPunct="1">
              <a:spcBef>
                <a:spcPct val="0"/>
              </a:spcBef>
            </a:pPr>
            <a:endParaRPr lang="en-NZ" altLang="en-US" smtClean="0"/>
          </a:p>
          <a:p>
            <a:pPr eaLnBrk="1" hangingPunct="1">
              <a:spcBef>
                <a:spcPct val="0"/>
              </a:spcBef>
            </a:pPr>
            <a:endParaRPr lang="en-NZ" altLang="en-US" smtClean="0"/>
          </a:p>
          <a:p>
            <a:pPr eaLnBrk="1" hangingPunct="1">
              <a:spcBef>
                <a:spcPct val="0"/>
              </a:spcBef>
            </a:pPr>
            <a:endParaRPr lang="en-NZ" altLang="en-US" smtClean="0"/>
          </a:p>
          <a:p>
            <a:pPr eaLnBrk="1" hangingPunct="1">
              <a:spcBef>
                <a:spcPct val="0"/>
              </a:spcBef>
            </a:pPr>
            <a:endParaRPr lang="en-NZ" altLang="en-US" smtClean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DDCEA0B-55DE-42FE-A240-A777460162D1}" type="slidenum">
              <a:rPr lang="en-NZ" altLang="en-US"/>
              <a:pPr eaLnBrk="1" hangingPunct="1"/>
              <a:t>114</a:t>
            </a:fld>
            <a:endParaRPr lang="en-NZ" altLang="en-US"/>
          </a:p>
        </p:txBody>
      </p:sp>
    </p:spTree>
    <p:extLst>
      <p:ext uri="{BB962C8B-B14F-4D97-AF65-F5344CB8AC3E}">
        <p14:creationId xmlns:p14="http://schemas.microsoft.com/office/powerpoint/2010/main" val="2025661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en-NZ" dirty="0" smtClean="0"/>
              <a:t>It looks like a hybrid </a:t>
            </a:r>
            <a:r>
              <a:rPr lang="en-NZ" dirty="0" err="1" smtClean="0"/>
              <a:t>microservices</a:t>
            </a:r>
            <a:r>
              <a:rPr lang="en-NZ" dirty="0" smtClean="0"/>
              <a:t> because: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NZ" dirty="0" smtClean="0"/>
              <a:t>ASB Web is consisted of 200+ small apps.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NZ" dirty="0" smtClean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NZ" dirty="0" smtClean="0"/>
              <a:t>Each folder under the site is actually an app, some big, some small, each one is responsible for one business feature.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NZ" dirty="0" smtClean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NZ" dirty="0" smtClean="0"/>
              <a:t>Most of these apps are simply static contents. Complicated ones all have source code in TFS. So no </a:t>
            </a:r>
            <a:r>
              <a:rPr lang="en-NZ" dirty="0" err="1" smtClean="0"/>
              <a:t>doco</a:t>
            </a:r>
            <a:r>
              <a:rPr lang="en-NZ" dirty="0" smtClean="0"/>
              <a:t>, no problem, just look at the source!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NZ" dirty="0" smtClean="0"/>
              <a:t> 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NZ" dirty="0" smtClean="0"/>
              <a:t>They use different languages but mainly in Microsoft stack.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NZ" dirty="0" smtClean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NZ" dirty="0" smtClean="0"/>
              <a:t>Apps can be deployed separately. Some deployed straight to PROD.</a:t>
            </a:r>
          </a:p>
          <a:p>
            <a:pPr eaLnBrk="1" hangingPunct="1">
              <a:spcBef>
                <a:spcPct val="0"/>
              </a:spcBef>
              <a:defRPr/>
            </a:pPr>
            <a:endParaRPr lang="en-NZ" dirty="0" smtClean="0"/>
          </a:p>
          <a:p>
            <a:pPr eaLnBrk="1" hangingPunct="1">
              <a:spcBef>
                <a:spcPct val="0"/>
              </a:spcBef>
              <a:defRPr/>
            </a:pPr>
            <a:r>
              <a:rPr lang="en-NZ" dirty="0" smtClean="0"/>
              <a:t>I am not saying that ASB Web is strictly a </a:t>
            </a:r>
            <a:r>
              <a:rPr lang="en-NZ" dirty="0" err="1" smtClean="0"/>
              <a:t>microservices</a:t>
            </a:r>
            <a:r>
              <a:rPr lang="en-NZ" dirty="0" smtClean="0"/>
              <a:t> architecture. But by changing my </a:t>
            </a:r>
            <a:r>
              <a:rPr lang="en-NZ" dirty="0" err="1" smtClean="0"/>
              <a:t>mindset</a:t>
            </a:r>
            <a:r>
              <a:rPr lang="en-NZ" dirty="0" smtClean="0"/>
              <a:t>, I was able to see things differently therefore tackled the problem from a completely new angle.</a:t>
            </a:r>
          </a:p>
          <a:p>
            <a:pPr eaLnBrk="1" hangingPunct="1">
              <a:defRPr/>
            </a:pPr>
            <a:endParaRPr lang="en-NZ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E962414-C351-42AB-AF26-07F0EE3410C7}" type="slidenum">
              <a:rPr lang="en-NZ" altLang="en-US"/>
              <a:pPr eaLnBrk="1" hangingPunct="1"/>
              <a:t>115</a:t>
            </a:fld>
            <a:endParaRPr lang="en-NZ" altLang="en-US"/>
          </a:p>
        </p:txBody>
      </p:sp>
    </p:spTree>
    <p:extLst>
      <p:ext uri="{BB962C8B-B14F-4D97-AF65-F5344CB8AC3E}">
        <p14:creationId xmlns:p14="http://schemas.microsoft.com/office/powerpoint/2010/main" val="23543543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NZ" dirty="0" smtClean="0"/>
              <a:t>After we finished the upgrade, we needed to test it 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NZ" dirty="0" smtClean="0"/>
              <a:t>It is massive, no selenium auto test scripts. 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NZ" dirty="0" smtClean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NZ" dirty="0" smtClean="0"/>
              <a:t>Testers need to prioritize their test cases, test manually by priorities.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NZ" dirty="0" smtClean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NZ" dirty="0" smtClean="0"/>
              <a:t>Need a quick, automated sanity check on all links.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NZ" dirty="0" smtClean="0"/>
          </a:p>
          <a:p>
            <a:pPr eaLnBrk="1" hangingPunct="1">
              <a:defRPr/>
            </a:pPr>
            <a:r>
              <a:rPr lang="en-NZ" dirty="0" smtClean="0"/>
              <a:t>How did we do that? IIS logs </a:t>
            </a:r>
          </a:p>
          <a:p>
            <a:pPr>
              <a:defRPr/>
            </a:pPr>
            <a:endParaRPr lang="en-NZ" dirty="0" smtClean="0"/>
          </a:p>
          <a:p>
            <a:pPr eaLnBrk="1" hangingPunct="1">
              <a:spcBef>
                <a:spcPct val="0"/>
              </a:spcBef>
              <a:defRPr/>
            </a:pPr>
            <a:r>
              <a:rPr lang="en-NZ" dirty="0" smtClean="0"/>
              <a:t>We wrote a program to:</a:t>
            </a:r>
          </a:p>
          <a:p>
            <a:pPr marL="228600" indent="-228600" eaLnBrk="1" hangingPunct="1">
              <a:spcBef>
                <a:spcPct val="0"/>
              </a:spcBef>
              <a:buFontTx/>
              <a:buAutoNum type="arabicPeriod"/>
              <a:defRPr/>
            </a:pPr>
            <a:r>
              <a:rPr lang="en-NZ" dirty="0" smtClean="0"/>
              <a:t>Step1 extract all the </a:t>
            </a:r>
            <a:r>
              <a:rPr lang="en-NZ" dirty="0" err="1" smtClean="0"/>
              <a:t>urls</a:t>
            </a:r>
            <a:r>
              <a:rPr lang="en-NZ" dirty="0" smtClean="0"/>
              <a:t> that hit ASB Web and summary them by hit count.</a:t>
            </a:r>
          </a:p>
          <a:p>
            <a:pPr marL="228600" indent="-228600" eaLnBrk="1" hangingPunct="1">
              <a:spcBef>
                <a:spcPct val="0"/>
              </a:spcBef>
              <a:buFontTx/>
              <a:buAutoNum type="arabicPeriod"/>
              <a:defRPr/>
            </a:pPr>
            <a:r>
              <a:rPr lang="en-NZ" dirty="0" smtClean="0"/>
              <a:t>Step2 reconstruct those </a:t>
            </a:r>
            <a:r>
              <a:rPr lang="en-NZ" dirty="0" err="1" smtClean="0"/>
              <a:t>urls</a:t>
            </a:r>
            <a:r>
              <a:rPr lang="en-NZ" dirty="0" smtClean="0"/>
              <a:t> and hit our test server to see if any mismatch. </a:t>
            </a:r>
          </a:p>
          <a:p>
            <a:pPr eaLnBrk="1" hangingPunct="1">
              <a:spcBef>
                <a:spcPct val="0"/>
              </a:spcBef>
              <a:defRPr/>
            </a:pPr>
            <a:endParaRPr lang="en-NZ" dirty="0" smtClean="0"/>
          </a:p>
          <a:p>
            <a:pPr eaLnBrk="1" hangingPunct="1">
              <a:spcBef>
                <a:spcPct val="0"/>
              </a:spcBef>
              <a:defRPr/>
            </a:pPr>
            <a:r>
              <a:rPr lang="en-NZ" dirty="0" smtClean="0"/>
              <a:t>But one problem: IIS log files are huge!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NZ" dirty="0" smtClean="0"/>
              <a:t>Across 24 machines, each machine has 700+ logs, each log ~48mb, total of 100+GB per month.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NZ" dirty="0" smtClean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NZ" dirty="0" smtClean="0"/>
              <a:t>Over 7 million </a:t>
            </a:r>
            <a:r>
              <a:rPr lang="en-NZ" dirty="0" err="1" smtClean="0"/>
              <a:t>urls</a:t>
            </a:r>
            <a:r>
              <a:rPr lang="en-NZ" dirty="0" smtClean="0"/>
              <a:t> per month that hit ASB Web.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NZ" dirty="0" smtClean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NZ" dirty="0" smtClean="0"/>
              <a:t>First try step1 – 4 minutes per log. If run non-stop 24hr a day would take up to 46 days to parse only one month’s data.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NZ" dirty="0" smtClean="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NZ" dirty="0" smtClean="0"/>
              <a:t>So I tweaked the program a bit cut it down to ~6 hours. But this was still too slow.</a:t>
            </a:r>
          </a:p>
          <a:p>
            <a:pPr>
              <a:defRPr/>
            </a:pPr>
            <a:endParaRPr lang="en-NZ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38CA08A-1EFF-4727-8EEA-E5F339342CCF}" type="slidenum">
              <a:rPr lang="en-NZ" altLang="en-US"/>
              <a:pPr eaLnBrk="1" hangingPunct="1"/>
              <a:t>117</a:t>
            </a:fld>
            <a:endParaRPr lang="en-NZ" altLang="en-US"/>
          </a:p>
        </p:txBody>
      </p:sp>
    </p:spTree>
    <p:extLst>
      <p:ext uri="{BB962C8B-B14F-4D97-AF65-F5344CB8AC3E}">
        <p14:creationId xmlns:p14="http://schemas.microsoft.com/office/powerpoint/2010/main" val="13017850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NZ" altLang="en-US" smtClean="0"/>
              <a:t>Async has come to rescure. Cut it down to ~2 hours.</a:t>
            </a:r>
          </a:p>
          <a:p>
            <a:pPr eaLnBrk="1" hangingPunct="1">
              <a:spcBef>
                <a:spcPct val="0"/>
              </a:spcBef>
            </a:pPr>
            <a:endParaRPr lang="en-NZ" alt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3C2B31-A2D0-4480-BC65-A30403C3BEA4}" type="slidenum">
              <a:rPr lang="en-NZ" altLang="en-US"/>
              <a:pPr eaLnBrk="1" hangingPunct="1"/>
              <a:t>119</a:t>
            </a:fld>
            <a:endParaRPr lang="en-NZ" altLang="en-US"/>
          </a:p>
        </p:txBody>
      </p:sp>
    </p:spTree>
    <p:extLst>
      <p:ext uri="{BB962C8B-B14F-4D97-AF65-F5344CB8AC3E}">
        <p14:creationId xmlns:p14="http://schemas.microsoft.com/office/powerpoint/2010/main" val="40542678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NZ" altLang="en-US" smtClean="0"/>
              <a:t>Takeaway:</a:t>
            </a:r>
          </a:p>
          <a:p>
            <a:pPr eaLnBrk="1" hangingPunct="1"/>
            <a:endParaRPr lang="en-NZ" altLang="en-US" smtClean="0"/>
          </a:p>
          <a:p>
            <a:pPr eaLnBrk="1" hangingPunct="1"/>
            <a:r>
              <a:rPr lang="en-NZ" altLang="en-US" smtClean="0"/>
              <a:t>Not often we get to do something from ground-up, using latest technologies. </a:t>
            </a:r>
          </a:p>
          <a:p>
            <a:pPr eaLnBrk="1" hangingPunct="1"/>
            <a:r>
              <a:rPr lang="en-NZ" altLang="en-US" smtClean="0"/>
              <a:t>Quite often, we get to work on something old, and not-so-fancy.</a:t>
            </a:r>
          </a:p>
          <a:p>
            <a:pPr eaLnBrk="1" hangingPunct="1"/>
            <a:r>
              <a:rPr lang="en-NZ" altLang="en-US" smtClean="0"/>
              <a:t>So when we are faced with legacy applications </a:t>
            </a:r>
            <a:r>
              <a:rPr lang="en-NZ" altLang="en-US" b="1" smtClean="0"/>
              <a:t>or a problem</a:t>
            </a:r>
            <a:r>
              <a:rPr lang="en-NZ" altLang="en-US" smtClean="0"/>
              <a:t>, we should listen carefully but don’t let assumptions affect what we see. </a:t>
            </a:r>
          </a:p>
          <a:p>
            <a:pPr eaLnBrk="1" hangingPunct="1"/>
            <a:r>
              <a:rPr lang="en-NZ" altLang="en-US" smtClean="0"/>
              <a:t>And  maybe VB6 is not that bad after all because it at least does not have semi-colon and if we choose to believe it. 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A9A6AD6-6E8C-47C3-934D-9AC468D3B7EC}" type="slidenum">
              <a:rPr lang="en-NZ" altLang="en-US"/>
              <a:pPr eaLnBrk="1" hangingPunct="1"/>
              <a:t>120</a:t>
            </a:fld>
            <a:endParaRPr lang="en-NZ" altLang="en-US"/>
          </a:p>
        </p:txBody>
      </p:sp>
    </p:spTree>
    <p:extLst>
      <p:ext uri="{BB962C8B-B14F-4D97-AF65-F5344CB8AC3E}">
        <p14:creationId xmlns:p14="http://schemas.microsoft.com/office/powerpoint/2010/main" val="5239222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So,</a:t>
            </a:r>
            <a:r>
              <a:rPr lang="en-US" baseline="0" dirty="0" smtClean="0"/>
              <a:t> we’re starting off the next set of slides by doing some role playing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I’m going to ask you to put on Joe’s shoes.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Who is Joe? Joe is a bank teller / customer services guru working at ASB.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interact and help clients out on a daily basis.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Open loans,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Check facts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Get quotes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Check Rates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Push envelopes,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Collaborate with colleagues over client’s information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And the list goes on and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038AE-F7F7-5143-9BDE-9E908EC1C49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831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Imagine you had to do all that work, manually, the old fashioned way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Can you imagine the frustration both yours and the client you’re facing?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So much tedious work so many hours laboring over your desk till 1 in the morning.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038AE-F7F7-5143-9BDE-9E908EC1C49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42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all know the answer to every bank teller’s daily conundrum.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And that is a software package which can handle most of Joe’s work from a day to day basis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Meet Onyx.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Onyx is a client relationship manager software from with which we can save Joe and make our clients happy.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038AE-F7F7-5143-9BDE-9E908EC1C49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Atlas ?</a:t>
            </a:r>
          </a:p>
          <a:p>
            <a:r>
              <a:rPr lang="en-GB" dirty="0" smtClean="0"/>
              <a:t>-&gt;</a:t>
            </a:r>
          </a:p>
          <a:p>
            <a:r>
              <a:rPr lang="en-GB" dirty="0" smtClean="0"/>
              <a:t>Why do we need a new Platform</a:t>
            </a:r>
            <a:r>
              <a:rPr lang="en-GB" baseline="0" dirty="0" smtClean="0"/>
              <a:t> ?</a:t>
            </a:r>
            <a:endParaRPr lang="en-GB" dirty="0" smtClean="0"/>
          </a:p>
          <a:p>
            <a:r>
              <a:rPr lang="en-GB" dirty="0" smtClean="0"/>
              <a:t>Building a</a:t>
            </a:r>
            <a:r>
              <a:rPr lang="en-GB" baseline="0" dirty="0" smtClean="0"/>
              <a:t> web app have 2 options:  use a platform, or build your app from scratch.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4954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 bit of history about Onyx,</a:t>
            </a:r>
            <a:r>
              <a:rPr lang="en-US" baseline="0" dirty="0" smtClean="0"/>
              <a:t> before we move on to what we’re actually doing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Onyx, was built 11 years ago, by a company called as you may have guessed, ONYX.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ASB, bought the off the shelf product and has since heavily modified it.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This has worked fine for the past decade but time is running out, for the technology that was used to build this product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Which leads us to what we’re currently doing within ONYX….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038AE-F7F7-5143-9BDE-9E908EC1C49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072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Ever</a:t>
            </a:r>
            <a:r>
              <a:rPr lang="en-US" baseline="0" dirty="0" smtClean="0"/>
              <a:t> since it came out, Windows Server 2003, has been used to host ONYX,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However as my colleagues have mentioned before me, support is running out and it will finally end in July this year.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That has lead the team to upgrade Onyx to later technologies for it to be supported by later Oss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Which leads us to the following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038AE-F7F7-5143-9BDE-9E908EC1C49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356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There is much going</a:t>
            </a:r>
            <a:r>
              <a:rPr lang="en-US" baseline="0" dirty="0" smtClean="0"/>
              <a:t> on at the moment and much more to do for instance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We are upgrading from .NET1 to .NET4 so that the project</a:t>
            </a:r>
            <a:r>
              <a:rPr lang="en-US" baseline="0" dirty="0" smtClean="0"/>
              <a:t> can sit better on newer Oss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We are moving away from VBScript and .HTC Files (dynamic html behaviors) towards </a:t>
            </a:r>
            <a:r>
              <a:rPr lang="en-US" baseline="0" dirty="0" err="1" smtClean="0"/>
              <a:t>Javascript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We upgrading the GUI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And finally we are moving towards Octopus Deploy.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038AE-F7F7-5143-9BDE-9E908EC1C491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911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As many</a:t>
            </a:r>
            <a:r>
              <a:rPr lang="en-US" baseline="0" dirty="0" smtClean="0"/>
              <a:t> may assume, such big changes do come with their own problems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For instance, we’re ensuring that converting all VBScripts to JS, goes smoothly into the next version.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Fixing holes</a:t>
            </a:r>
            <a:r>
              <a:rPr lang="en-US" baseline="0" dirty="0" smtClean="0"/>
              <a:t> the upgrade may have introduced.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Ensuring the Octopus is used right due to the many parts of the project,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Apart from the technical</a:t>
            </a:r>
            <a:r>
              <a:rPr lang="en-US" baseline="0" dirty="0" smtClean="0"/>
              <a:t> issues there is also soft problems such as Domain Knowledge.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Despite all these problems, the project should be </a:t>
            </a:r>
            <a:r>
              <a:rPr lang="en-US" dirty="0" err="1" smtClean="0"/>
              <a:t>intime</a:t>
            </a:r>
            <a:r>
              <a:rPr lang="en-US" baseline="0" dirty="0" smtClean="0"/>
              <a:t> for the July deadline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Now, on to, new projects currently being developed for Onyx. </a:t>
            </a:r>
          </a:p>
          <a:p>
            <a:pPr marL="457200" lvl="1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038AE-F7F7-5143-9BDE-9E908EC1C491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509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Latest functionality addition to onyx is regards home loans.</a:t>
            </a:r>
          </a:p>
          <a:p>
            <a:pPr marL="171450" indent="-171450">
              <a:buFont typeface="Arial"/>
              <a:buChar char="•"/>
            </a:pPr>
            <a:r>
              <a:rPr lang="en-NZ" dirty="0" smtClean="0"/>
              <a:t>Restrictions imposed by the RBNZ  on home Loans as of October 2013. </a:t>
            </a:r>
          </a:p>
          <a:p>
            <a:pPr marL="171450" indent="-171450">
              <a:buFont typeface="Arial"/>
              <a:buChar char="•"/>
            </a:pPr>
            <a:r>
              <a:rPr lang="en-NZ" dirty="0" smtClean="0"/>
              <a:t>Fewer home loans are available for customers with smaller deposits.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038AE-F7F7-5143-9BDE-9E908EC1C491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030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NZ" dirty="0" smtClean="0"/>
              <a:t>Customers with an LVR (Loan to Value Ratio) of 80+% will be charged a Low Equity Fee / margin on top of their existing rate.</a:t>
            </a:r>
          </a:p>
          <a:p>
            <a:pPr marL="171450" indent="-171450">
              <a:buFont typeface="Arial"/>
              <a:buChar char="•"/>
            </a:pPr>
            <a:r>
              <a:rPr lang="en-NZ" dirty="0" smtClean="0"/>
              <a:t>Example:- </a:t>
            </a:r>
          </a:p>
          <a:p>
            <a:pPr marL="628650" lvl="1" indent="-171450">
              <a:buFont typeface="Arial"/>
              <a:buChar char="•"/>
            </a:pPr>
            <a:r>
              <a:rPr lang="en-NZ" dirty="0" smtClean="0"/>
              <a:t>If you are buying a home for $100,000 and you have $20,000 for a deposit; the remaining $80,000 you need to borrow is 80 per cent of the home’s total value - making your LVR 80%.</a:t>
            </a:r>
          </a:p>
          <a:p>
            <a:pPr marL="628650" lvl="1" indent="-171450">
              <a:buFont typeface="Arial"/>
              <a:buChar char="•"/>
            </a:pPr>
            <a:r>
              <a:rPr lang="en-NZ" dirty="0" smtClean="0"/>
              <a:t>The customer’s LVR is checked against pre-defined margin rules where he/she is charged according to their LVR.</a:t>
            </a:r>
          </a:p>
          <a:p>
            <a:pPr marL="628650" lvl="1" indent="-171450">
              <a:buFont typeface="Arial"/>
              <a:buChar char="•"/>
            </a:pPr>
            <a:r>
              <a:rPr lang="en-NZ" dirty="0" smtClean="0"/>
              <a:t>The higher the LVR the higher the fee.</a:t>
            </a:r>
          </a:p>
          <a:p>
            <a:pPr marL="171450" indent="-171450">
              <a:buFont typeface="Arial"/>
              <a:buChar char="•"/>
            </a:pPr>
            <a:endParaRPr lang="en-NZ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038AE-F7F7-5143-9BDE-9E908EC1C491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831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NZ" altLang="en-US" dirty="0" smtClean="0"/>
              <a:t>Numbers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NZ" altLang="en-US" dirty="0" smtClean="0"/>
              <a:t>Project started on the February 18</a:t>
            </a:r>
            <a:r>
              <a:rPr lang="en-NZ" altLang="en-US" baseline="30000" dirty="0" smtClean="0"/>
              <a:t>th</a:t>
            </a:r>
            <a:r>
              <a:rPr lang="en-NZ" altLang="en-US" dirty="0" smtClean="0"/>
              <a:t>.</a:t>
            </a:r>
            <a:endParaRPr lang="en-NZ" altLang="en-US" baseline="30000" dirty="0" smtClean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NZ" altLang="en-US" dirty="0" smtClean="0"/>
              <a:t>124 days originally estimated for the project.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NZ" altLang="en-US" dirty="0" smtClean="0"/>
              <a:t>36 days ahead of schedule on development.</a:t>
            </a:r>
            <a:endParaRPr lang="en-NZ" altLang="en-US" baseline="30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038AE-F7F7-5143-9BDE-9E908EC1C491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778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NZ" altLang="en-US" dirty="0" smtClean="0"/>
              <a:t>Challenges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NZ" altLang="en-US" dirty="0" smtClean="0"/>
              <a:t>Understanding the project specifications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NZ" altLang="en-US" dirty="0" smtClean="0"/>
              <a:t>Little structure in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038AE-F7F7-5143-9BDE-9E908EC1C491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25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Building from</a:t>
            </a:r>
            <a:r>
              <a:rPr lang="en-GB" baseline="0" dirty="0" smtClean="0"/>
              <a:t> scratch:  </a:t>
            </a:r>
            <a:r>
              <a:rPr lang="en-GB" b="1" baseline="0" dirty="0" smtClean="0"/>
              <a:t>working</a:t>
            </a:r>
            <a:r>
              <a:rPr lang="en-GB" baseline="0" dirty="0" smtClean="0"/>
              <a:t> with lots of small components -&gt; reinventing the wheel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070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Can </a:t>
            </a:r>
            <a:r>
              <a:rPr lang="en-GB" b="1" dirty="0" smtClean="0"/>
              <a:t>alleviate</a:t>
            </a:r>
            <a:r>
              <a:rPr lang="en-GB" dirty="0" smtClean="0"/>
              <a:t> problem by combining smaller nuts and bolts</a:t>
            </a:r>
            <a:r>
              <a:rPr lang="en-GB" baseline="0" dirty="0" smtClean="0"/>
              <a:t> into re-usable widgets…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52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…but</a:t>
            </a:r>
            <a:r>
              <a:rPr lang="en-GB" baseline="0" dirty="0" smtClean="0"/>
              <a:t> ideally you want to be </a:t>
            </a:r>
            <a:r>
              <a:rPr lang="en-GB" b="1" baseline="0" dirty="0" smtClean="0"/>
              <a:t>scaffolding</a:t>
            </a:r>
            <a:r>
              <a:rPr lang="en-GB" baseline="0" dirty="0" smtClean="0"/>
              <a:t> your application from much larger building blocks (Duplo this case) which take care of the common plumbing concerns:  </a:t>
            </a:r>
            <a:r>
              <a:rPr lang="en-GB" baseline="0" dirty="0" err="1" smtClean="0"/>
              <a:t>config</a:t>
            </a:r>
            <a:r>
              <a:rPr lang="en-GB" baseline="0" dirty="0" smtClean="0"/>
              <a:t>, logging, authentication, data-access, etc.  These building blocks do all the heavy-lifting for your application…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758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…</a:t>
            </a:r>
            <a:r>
              <a:rPr lang="en-GB" b="1" dirty="0" smtClean="0"/>
              <a:t>heavy-lifting</a:t>
            </a:r>
            <a:r>
              <a:rPr lang="en-GB" dirty="0" smtClean="0"/>
              <a:t> is one</a:t>
            </a:r>
            <a:r>
              <a:rPr lang="en-GB" baseline="0" dirty="0" smtClean="0"/>
              <a:t> of the main design principals of the Atlas Platform;  the platform does the heavy lifting so you can focus on </a:t>
            </a:r>
            <a:r>
              <a:rPr lang="en-GB" b="1" baseline="0" dirty="0" smtClean="0"/>
              <a:t>business</a:t>
            </a:r>
            <a:r>
              <a:rPr lang="en-GB" baseline="0" dirty="0" smtClean="0"/>
              <a:t> rather than </a:t>
            </a:r>
            <a:r>
              <a:rPr lang="en-GB" b="1" baseline="0" dirty="0" smtClean="0"/>
              <a:t>plumbing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934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9E9A2-4B72-4168-B722-9458CAD83FFE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AC378-5886-4B43-AE63-1E5F9FE6B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860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9E9A2-4B72-4168-B722-9458CAD83FFE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AC378-5886-4B43-AE63-1E5F9FE6B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62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9E9A2-4B72-4168-B722-9458CAD83FFE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AC378-5886-4B43-AE63-1E5F9FE6B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935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9E9A2-4B72-4168-B722-9458CAD83FFE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AC378-5886-4B43-AE63-1E5F9FE6B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48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9E9A2-4B72-4168-B722-9458CAD83FFE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AC378-5886-4B43-AE63-1E5F9FE6B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796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9E9A2-4B72-4168-B722-9458CAD83FFE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AC378-5886-4B43-AE63-1E5F9FE6B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13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9E9A2-4B72-4168-B722-9458CAD83FFE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AC378-5886-4B43-AE63-1E5F9FE6B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010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9E9A2-4B72-4168-B722-9458CAD83FFE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AC378-5886-4B43-AE63-1E5F9FE6B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67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9E9A2-4B72-4168-B722-9458CAD83FFE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AC378-5886-4B43-AE63-1E5F9FE6B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01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9E9A2-4B72-4168-B722-9458CAD83FFE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AC378-5886-4B43-AE63-1E5F9FE6B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190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9E9A2-4B72-4168-B722-9458CAD83FFE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AC378-5886-4B43-AE63-1E5F9FE6B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027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9E9A2-4B72-4168-B722-9458CAD83FFE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AC378-5886-4B43-AE63-1E5F9FE6B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863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7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gi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4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jpe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18132578" cy="6858000"/>
            <a:chOff x="0" y="0"/>
            <a:chExt cx="18132578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66289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6289" y="0"/>
              <a:ext cx="9066289" cy="6858000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2275987"/>
            <a:ext cx="9144000" cy="1233975"/>
          </a:xfrm>
        </p:spPr>
        <p:txBody>
          <a:bodyPr>
            <a:noAutofit/>
          </a:bodyPr>
          <a:lstStyle/>
          <a:p>
            <a:r>
              <a:rPr lang="en-GB" sz="115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ASB Team</a:t>
            </a:r>
            <a:endParaRPr lang="en-GB" sz="115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765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4"/>
    </mc:Choice>
    <mc:Fallback xmlns="">
      <p:transition spd="slow" advTm="104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39" y="1245187"/>
            <a:ext cx="6065909" cy="408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3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40"/>
    </mc:Choice>
    <mc:Fallback xmlns="">
      <p:transition spd="slow" advTm="1934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140" y="113466"/>
            <a:ext cx="2070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>
                    <a:lumMod val="50000"/>
                  </a:schemeClr>
                </a:solidFill>
              </a:rPr>
              <a:t>Next:  </a:t>
            </a:r>
            <a:r>
              <a:rPr lang="en-GB" sz="2800" b="1" dirty="0" err="1" smtClean="0">
                <a:solidFill>
                  <a:schemeClr val="bg1">
                    <a:lumMod val="50000"/>
                  </a:schemeClr>
                </a:solidFill>
              </a:rPr>
              <a:t>Ragha</a:t>
            </a:r>
            <a:endParaRPr lang="en-GB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6156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18132578" cy="6858000"/>
            <a:chOff x="0" y="0"/>
            <a:chExt cx="18132578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66289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6289" y="0"/>
              <a:ext cx="9066289" cy="6858000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24000" y="1710047"/>
            <a:ext cx="9144000" cy="1799915"/>
          </a:xfrm>
        </p:spPr>
        <p:txBody>
          <a:bodyPr>
            <a:noAutofit/>
          </a:bodyPr>
          <a:lstStyle/>
          <a:p>
            <a:r>
              <a:rPr lang="en-GB" sz="115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Loan Top-Ups</a:t>
            </a:r>
            <a:endParaRPr lang="en-GB" sz="115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546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3389" y="188914"/>
            <a:ext cx="8569325" cy="719137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NZ" dirty="0" smtClean="0"/>
              <a:t>Loan Top Ups - Digital Acceptance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8213" y="1268414"/>
            <a:ext cx="7632700" cy="4897437"/>
          </a:xfrm>
        </p:spPr>
        <p:txBody>
          <a:bodyPr rtlCol="0">
            <a:norm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  <a:defRPr/>
            </a:pPr>
            <a:r>
              <a:rPr lang="en-NZ" sz="1200" dirty="0">
                <a:latin typeface="Arial" panose="020B0604020202020204" pitchFamily="34" charset="0"/>
                <a:cs typeface="Arial" panose="020B0604020202020204" pitchFamily="34" charset="0"/>
              </a:rPr>
              <a:t>Customers can Top-Up an existing Home Loans or Personal loans by digital accepting the documents in Fast Net Classic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/>
            </a:pP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endParaRPr lang="en-NZ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844675"/>
            <a:ext cx="6408738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89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314" y="260351"/>
            <a:ext cx="7272337" cy="576263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NZ" sz="4000" dirty="0"/>
              <a:t>Loan Top Ups - Digital Acceptance</a:t>
            </a:r>
          </a:p>
        </p:txBody>
      </p:sp>
      <p:pic>
        <p:nvPicPr>
          <p:cNvPr id="307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5188" y="981076"/>
            <a:ext cx="7632700" cy="5616575"/>
          </a:xfrm>
        </p:spPr>
      </p:pic>
    </p:spTree>
    <p:extLst>
      <p:ext uri="{BB962C8B-B14F-4D97-AF65-F5344CB8AC3E}">
        <p14:creationId xmlns:p14="http://schemas.microsoft.com/office/powerpoint/2010/main" val="96749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314" y="260351"/>
            <a:ext cx="7272337" cy="576263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NZ" sz="4000" dirty="0"/>
              <a:t>Loan Top Ups - Digital Acceptance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1992313" y="981076"/>
            <a:ext cx="8424862" cy="5472113"/>
          </a:xfrm>
        </p:spPr>
        <p:txBody>
          <a:bodyPr/>
          <a:lstStyle/>
          <a:p>
            <a:pPr marL="0" indent="0">
              <a:buNone/>
            </a:pPr>
            <a:r>
              <a:rPr lang="en-NZ" altLang="en-US" sz="1100" b="1">
                <a:latin typeface="Arial" panose="020B0604020202020204" pitchFamily="34" charset="0"/>
                <a:cs typeface="Arial" panose="020B0604020202020204" pitchFamily="34" charset="0"/>
              </a:rPr>
              <a:t> Application List Service :</a:t>
            </a:r>
          </a:p>
          <a:p>
            <a:pPr marL="0" indent="0">
              <a:buNone/>
            </a:pPr>
            <a:endParaRPr lang="en-NZ" altLang="en-US" sz="11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NZ" altLang="en-US" sz="11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NZ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628775"/>
            <a:ext cx="8097838" cy="367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720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314" y="260351"/>
            <a:ext cx="7272337" cy="576263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NZ" sz="4000" dirty="0"/>
              <a:t>Loan Top Ups - Digital Acceptance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992313" y="981076"/>
            <a:ext cx="8424862" cy="5472113"/>
          </a:xfrm>
        </p:spPr>
        <p:txBody>
          <a:bodyPr/>
          <a:lstStyle/>
          <a:p>
            <a:pPr marL="0" indent="0">
              <a:buNone/>
            </a:pPr>
            <a:r>
              <a:rPr lang="en-NZ" altLang="en-US" sz="1100" b="1">
                <a:latin typeface="Arial" panose="020B0604020202020204" pitchFamily="34" charset="0"/>
                <a:cs typeface="Arial" panose="020B0604020202020204" pitchFamily="34" charset="0"/>
              </a:rPr>
              <a:t> Application Details Service :</a:t>
            </a:r>
          </a:p>
          <a:p>
            <a:pPr marL="0" indent="0">
              <a:buNone/>
            </a:pPr>
            <a:endParaRPr lang="en-NZ" altLang="en-US" sz="11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NZ" altLang="en-US" sz="11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NZ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341438"/>
            <a:ext cx="8408988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60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ontent Placeholder 2"/>
          <p:cNvSpPr>
            <a:spLocks noGrp="1"/>
          </p:cNvSpPr>
          <p:nvPr>
            <p:ph idx="1"/>
          </p:nvPr>
        </p:nvSpPr>
        <p:spPr>
          <a:xfrm>
            <a:off x="1919288" y="1341438"/>
            <a:ext cx="8229600" cy="4525962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NZ" sz="1100" b="1" dirty="0">
                <a:latin typeface="Arial" charset="0"/>
                <a:cs typeface="Arial" charset="0"/>
              </a:rPr>
              <a:t>Record Customer Action </a:t>
            </a:r>
          </a:p>
          <a:p>
            <a:pPr marL="0" indent="0">
              <a:buNone/>
              <a:defRPr/>
            </a:pPr>
            <a:r>
              <a:rPr lang="en-NZ" sz="1100" b="1" dirty="0">
                <a:latin typeface="Arial" charset="0"/>
                <a:cs typeface="Arial" charset="0"/>
              </a:rPr>
              <a:t> </a:t>
            </a:r>
            <a:endParaRPr lang="en-NZ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92314" y="260351"/>
            <a:ext cx="7272337" cy="576263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NZ" sz="4000" dirty="0"/>
              <a:t>Loan Top Ups - Digital Acceptance</a:t>
            </a:r>
          </a:p>
        </p:txBody>
      </p:sp>
      <p:pic>
        <p:nvPicPr>
          <p:cNvPr id="6148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1900239"/>
            <a:ext cx="8137525" cy="361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711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314" y="260351"/>
            <a:ext cx="7272337" cy="576263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NZ" sz="4000" dirty="0"/>
              <a:t>Loan Top Ups - Digital Acceptance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1992313" y="981076"/>
            <a:ext cx="8424862" cy="5472113"/>
          </a:xfrm>
        </p:spPr>
        <p:txBody>
          <a:bodyPr/>
          <a:lstStyle/>
          <a:p>
            <a:pPr marL="0" indent="0">
              <a:buNone/>
            </a:pPr>
            <a:r>
              <a:rPr lang="en-NZ" altLang="en-US" sz="1100" b="1">
                <a:latin typeface="Arial" panose="020B0604020202020204" pitchFamily="34" charset="0"/>
                <a:cs typeface="Arial" panose="020B0604020202020204" pitchFamily="34" charset="0"/>
              </a:rPr>
              <a:t> Assess STP Advance :</a:t>
            </a:r>
          </a:p>
          <a:p>
            <a:pPr marL="0" indent="0">
              <a:buNone/>
            </a:pPr>
            <a:endParaRPr lang="en-NZ" altLang="en-US" sz="11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NZ" altLang="en-US" sz="11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NZ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1341438"/>
            <a:ext cx="7500937" cy="505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72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314" y="260351"/>
            <a:ext cx="7272337" cy="576263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NZ" sz="4000" dirty="0"/>
              <a:t>Loan Top Ups - Digital Acceptance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1992313" y="981076"/>
            <a:ext cx="8424862" cy="5472113"/>
          </a:xfrm>
        </p:spPr>
        <p:txBody>
          <a:bodyPr/>
          <a:lstStyle/>
          <a:p>
            <a:pPr marL="0" indent="0">
              <a:buNone/>
            </a:pPr>
            <a:r>
              <a:rPr lang="en-NZ" altLang="en-US" sz="1100" b="1">
                <a:latin typeface="Arial" panose="020B0604020202020204" pitchFamily="34" charset="0"/>
                <a:cs typeface="Arial" panose="020B0604020202020204" pitchFamily="34" charset="0"/>
              </a:rPr>
              <a:t>STP Advance :</a:t>
            </a:r>
          </a:p>
          <a:p>
            <a:pPr marL="0" indent="0">
              <a:buNone/>
            </a:pPr>
            <a:endParaRPr lang="en-NZ" altLang="en-US" sz="11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NZ" altLang="en-US" sz="11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NZ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347789"/>
            <a:ext cx="8280400" cy="425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309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314" y="260351"/>
            <a:ext cx="7272337" cy="576263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NZ" sz="4000" dirty="0"/>
              <a:t>Loan Top Ups - Digital Acceptance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992313" y="981076"/>
            <a:ext cx="8424862" cy="5472113"/>
          </a:xfrm>
        </p:spPr>
        <p:txBody>
          <a:bodyPr/>
          <a:lstStyle/>
          <a:p>
            <a:pPr marL="0" indent="0">
              <a:buNone/>
            </a:pPr>
            <a:r>
              <a:rPr lang="en-NZ" altLang="en-US" sz="1100" b="1">
                <a:latin typeface="Arial" panose="020B0604020202020204" pitchFamily="34" charset="0"/>
                <a:cs typeface="Arial" panose="020B0604020202020204" pitchFamily="34" charset="0"/>
              </a:rPr>
              <a:t>STP Advance Reject and Loan Documents Stitched successfully :</a:t>
            </a:r>
          </a:p>
          <a:p>
            <a:pPr marL="0" indent="0">
              <a:buNone/>
            </a:pPr>
            <a:endParaRPr lang="en-NZ" altLang="en-US" sz="11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NZ" altLang="en-US" sz="11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NZ" altLang="en-US" sz="11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NZ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484313"/>
            <a:ext cx="7023100" cy="305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191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9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2"/>
    </mc:Choice>
    <mc:Fallback xmlns="">
      <p:transition spd="slow" advTm="2632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140" y="113466"/>
            <a:ext cx="1699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>
                    <a:lumMod val="50000"/>
                  </a:schemeClr>
                </a:solidFill>
              </a:rPr>
              <a:t>Next:  </a:t>
            </a:r>
            <a:r>
              <a:rPr lang="en-GB" sz="2800" b="1" dirty="0" err="1" smtClean="0">
                <a:solidFill>
                  <a:schemeClr val="bg1">
                    <a:lumMod val="50000"/>
                  </a:schemeClr>
                </a:solidFill>
              </a:rPr>
              <a:t>Yini</a:t>
            </a:r>
            <a:endParaRPr lang="en-GB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3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18132578" cy="6858000"/>
            <a:chOff x="0" y="0"/>
            <a:chExt cx="18132578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66289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6289" y="0"/>
              <a:ext cx="9066289" cy="6858000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24000" y="1710047"/>
            <a:ext cx="9144000" cy="1799915"/>
          </a:xfrm>
        </p:spPr>
        <p:txBody>
          <a:bodyPr>
            <a:noAutofit/>
          </a:bodyPr>
          <a:lstStyle/>
          <a:p>
            <a:r>
              <a:rPr lang="en-GB" sz="115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2K3 Upgrade</a:t>
            </a:r>
            <a:endParaRPr lang="en-GB" sz="115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519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0"/>
            <a:ext cx="61214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1" name="TextBox 3"/>
          <p:cNvSpPr txBox="1">
            <a:spLocks noChangeArrowheads="1"/>
          </p:cNvSpPr>
          <p:nvPr/>
        </p:nvSpPr>
        <p:spPr bwMode="auto">
          <a:xfrm>
            <a:off x="8042275" y="1125538"/>
            <a:ext cx="25908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 sz="3600" b="1"/>
              <a:t>14 July 2015</a:t>
            </a:r>
          </a:p>
        </p:txBody>
      </p:sp>
    </p:spTree>
    <p:extLst>
      <p:ext uri="{BB962C8B-B14F-4D97-AF65-F5344CB8AC3E}">
        <p14:creationId xmlns:p14="http://schemas.microsoft.com/office/powerpoint/2010/main" val="12053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5549901"/>
            <a:ext cx="358140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9" y="2708276"/>
            <a:ext cx="4105275" cy="295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4" y="333376"/>
            <a:ext cx="3868737" cy="266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1" y="3141664"/>
            <a:ext cx="3959225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2492375"/>
            <a:ext cx="3744912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25" y="115888"/>
            <a:ext cx="3746500" cy="225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115889"/>
            <a:ext cx="3384550" cy="221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874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10896600" cy="768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991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-26988"/>
            <a:ext cx="9180513" cy="688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3" name="TextBox 1"/>
          <p:cNvSpPr txBox="1">
            <a:spLocks noChangeArrowheads="1"/>
          </p:cNvSpPr>
          <p:nvPr/>
        </p:nvSpPr>
        <p:spPr bwMode="auto">
          <a:xfrm>
            <a:off x="2279650" y="-76200"/>
            <a:ext cx="4318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 sz="7200" b="1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5124" name="TextBox 3"/>
          <p:cNvSpPr txBox="1">
            <a:spLocks noChangeArrowheads="1"/>
          </p:cNvSpPr>
          <p:nvPr/>
        </p:nvSpPr>
        <p:spPr bwMode="auto">
          <a:xfrm>
            <a:off x="9336088" y="-100013"/>
            <a:ext cx="4318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 sz="7200" b="1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604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31938" y="360363"/>
            <a:ext cx="1395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 b="1"/>
              <a:t>ASB Football</a:t>
            </a:r>
            <a:endParaRPr lang="en-NZ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03625" y="357189"/>
            <a:ext cx="15509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 b="1"/>
              <a:t>Social banking</a:t>
            </a:r>
            <a:endParaRPr lang="en-NZ" alt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659188" y="2781300"/>
            <a:ext cx="19288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 b="1"/>
              <a:t>Auckland Summer</a:t>
            </a:r>
            <a:endParaRPr lang="en-NZ" alt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027489" y="1943100"/>
            <a:ext cx="1087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 b="1"/>
              <a:t>Bus focus</a:t>
            </a:r>
            <a:endParaRPr lang="en-NZ" alt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703389" y="2847975"/>
            <a:ext cx="1246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 b="1"/>
              <a:t>contactless</a:t>
            </a:r>
            <a:endParaRPr lang="en-NZ" alt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757488" y="44450"/>
            <a:ext cx="90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 b="1"/>
              <a:t>Careers</a:t>
            </a:r>
            <a:endParaRPr lang="en-NZ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84964" y="333375"/>
            <a:ext cx="2003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 b="1"/>
              <a:t>Multiple languages</a:t>
            </a:r>
          </a:p>
        </p:txBody>
      </p:sp>
      <p:pic>
        <p:nvPicPr>
          <p:cNvPr id="286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64" y="876301"/>
            <a:ext cx="1582737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6" y="863601"/>
            <a:ext cx="17494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64" y="1535113"/>
            <a:ext cx="776287" cy="122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3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774700"/>
            <a:ext cx="2066925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4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497396">
            <a:off x="2488406" y="696119"/>
            <a:ext cx="738188" cy="13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7103579">
            <a:off x="1951831" y="937419"/>
            <a:ext cx="738188" cy="13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00" y="2060575"/>
            <a:ext cx="738188" cy="13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31864">
            <a:off x="1985963" y="2395538"/>
            <a:ext cx="739775" cy="13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90190">
            <a:off x="3078163" y="2586038"/>
            <a:ext cx="739775" cy="13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848877">
            <a:off x="2990057" y="929482"/>
            <a:ext cx="738187" cy="13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5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589" y="3500439"/>
            <a:ext cx="6186487" cy="324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21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4" grpId="0"/>
      <p:bldP spid="15" grpId="0"/>
      <p:bldP spid="16" grpId="0"/>
      <p:bldP spid="6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981200" y="44451"/>
            <a:ext cx="8229600" cy="561975"/>
          </a:xfrm>
        </p:spPr>
        <p:txBody>
          <a:bodyPr>
            <a:normAutofit fontScale="90000"/>
          </a:bodyPr>
          <a:lstStyle/>
          <a:p>
            <a:r>
              <a:rPr lang="en-NZ" altLang="en-US" b="1" smtClean="0"/>
              <a:t>Testing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13" y="981075"/>
            <a:ext cx="539115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44776"/>
            <a:ext cx="1644650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688" y="2060575"/>
            <a:ext cx="1871662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71953">
            <a:off x="5700713" y="4448176"/>
            <a:ext cx="1644650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63" y="4637089"/>
            <a:ext cx="1428750" cy="19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8472488" y="5465763"/>
            <a:ext cx="20875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 sz="3200" b="1"/>
              <a:t>Test server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896225" y="1412875"/>
            <a:ext cx="2311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 sz="3200" b="1"/>
              <a:t>Manual test</a:t>
            </a:r>
          </a:p>
        </p:txBody>
      </p:sp>
    </p:spTree>
    <p:extLst>
      <p:ext uri="{BB962C8B-B14F-4D97-AF65-F5344CB8AC3E}">
        <p14:creationId xmlns:p14="http://schemas.microsoft.com/office/powerpoint/2010/main" val="141977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13" y="115889"/>
            <a:ext cx="556260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2711451" y="4645025"/>
            <a:ext cx="63214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 sz="3200" b="1"/>
              <a:t>50MB p/log, 100GB p/m, 12 months</a:t>
            </a:r>
          </a:p>
        </p:txBody>
      </p:sp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2711451" y="5516564"/>
            <a:ext cx="63214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 sz="3200" b="1"/>
              <a:t>4minutes p/log, 46days p/m</a:t>
            </a:r>
          </a:p>
        </p:txBody>
      </p:sp>
    </p:spTree>
    <p:extLst>
      <p:ext uri="{BB962C8B-B14F-4D97-AF65-F5344CB8AC3E}">
        <p14:creationId xmlns:p14="http://schemas.microsoft.com/office/powerpoint/2010/main" val="424773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89" y="19050"/>
            <a:ext cx="9005887" cy="686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2536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" y="728306"/>
            <a:ext cx="10058400" cy="492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6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4"/>
    </mc:Choice>
    <mc:Fallback xmlns="">
      <p:transition spd="slow" advTm="8634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69988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2"/>
          <p:cNvSpPr>
            <a:spLocks noChangeArrowheads="1"/>
          </p:cNvSpPr>
          <p:nvPr/>
        </p:nvSpPr>
        <p:spPr bwMode="auto">
          <a:xfrm>
            <a:off x="1730375" y="115888"/>
            <a:ext cx="87312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 sz="4800" b="1"/>
              <a:t>What you believe is what you see</a:t>
            </a:r>
            <a:endParaRPr lang="en-NZ" altLang="en-US" sz="4800"/>
          </a:p>
        </p:txBody>
      </p:sp>
    </p:spTree>
    <p:extLst>
      <p:ext uri="{BB962C8B-B14F-4D97-AF65-F5344CB8AC3E}">
        <p14:creationId xmlns:p14="http://schemas.microsoft.com/office/powerpoint/2010/main" val="271559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140" y="113466"/>
            <a:ext cx="1839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>
                    <a:lumMod val="50000"/>
                  </a:schemeClr>
                </a:solidFill>
              </a:rPr>
              <a:t>Next:  Luke</a:t>
            </a:r>
            <a:endParaRPr lang="en-GB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4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18132578" cy="6858000"/>
            <a:chOff x="0" y="0"/>
            <a:chExt cx="18132578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66289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6289" y="0"/>
              <a:ext cx="9066289" cy="6858000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24000" y="1710047"/>
            <a:ext cx="9144000" cy="1799915"/>
          </a:xfrm>
        </p:spPr>
        <p:txBody>
          <a:bodyPr>
            <a:noAutofit/>
          </a:bodyPr>
          <a:lstStyle/>
          <a:p>
            <a:r>
              <a:rPr lang="en-GB" sz="115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Onyx</a:t>
            </a:r>
            <a:endParaRPr lang="en-GB" sz="115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830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Joe…</a:t>
            </a:r>
            <a:endParaRPr lang="en-US" dirty="0"/>
          </a:p>
        </p:txBody>
      </p:sp>
      <p:pic>
        <p:nvPicPr>
          <p:cNvPr id="4" name="Content Placeholder 3" descr="boat-shoe-socks-men-fair-isle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" r="11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84028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Frustration </a:t>
            </a:r>
            <a:endParaRPr lang="en-US" dirty="0"/>
          </a:p>
        </p:txBody>
      </p:sp>
      <p:pic>
        <p:nvPicPr>
          <p:cNvPr id="4" name="Content Placeholder 3" descr="man_looking_at_stack_of_papers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8" b="13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63183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onyx logo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" r="5136"/>
          <a:stretch>
            <a:fillRect/>
          </a:stretch>
        </p:blipFill>
        <p:spPr>
          <a:xfrm>
            <a:off x="1811866" y="954315"/>
            <a:ext cx="8368235" cy="48030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19900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away from the old…..</a:t>
            </a:r>
            <a:endParaRPr lang="en-US" dirty="0"/>
          </a:p>
        </p:txBody>
      </p:sp>
      <p:pic>
        <p:nvPicPr>
          <p:cNvPr id="10" name="Picture 9" descr="_0019_Histo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62" y="1417638"/>
            <a:ext cx="43688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5342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Upgrade..</a:t>
            </a:r>
            <a:endParaRPr lang="en-US" dirty="0"/>
          </a:p>
        </p:txBody>
      </p:sp>
      <p:pic>
        <p:nvPicPr>
          <p:cNvPr id="4" name="Content Placeholder 3" descr="time-to-upgrade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5" b="69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3735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so far</a:t>
            </a:r>
            <a:endParaRPr lang="en-US" dirty="0"/>
          </a:p>
        </p:txBody>
      </p:sp>
      <p:pic>
        <p:nvPicPr>
          <p:cNvPr id="6" name="Picture 5" descr="work in progr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77" y="1793838"/>
            <a:ext cx="2294223" cy="2029505"/>
          </a:xfrm>
          <a:prstGeom prst="rect">
            <a:avLst/>
          </a:prstGeom>
        </p:spPr>
      </p:pic>
      <p:pic>
        <p:nvPicPr>
          <p:cNvPr id="7" name="Picture 6" descr="vbscript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178" y="1986114"/>
            <a:ext cx="2730500" cy="1524000"/>
          </a:xfrm>
          <a:prstGeom prst="rect">
            <a:avLst/>
          </a:prstGeom>
        </p:spPr>
      </p:pic>
      <p:pic>
        <p:nvPicPr>
          <p:cNvPr id="8" name="Picture 7" descr="05403751-photo-net-framework.jpg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94" y="1986114"/>
            <a:ext cx="1457602" cy="1390952"/>
          </a:xfrm>
          <a:prstGeom prst="rect">
            <a:avLst/>
          </a:prstGeom>
        </p:spPr>
      </p:pic>
      <p:pic>
        <p:nvPicPr>
          <p:cNvPr id="9" name="Picture 8" descr="Logo-400x100-Colo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76" y="5249333"/>
            <a:ext cx="5080000" cy="1270000"/>
          </a:xfrm>
          <a:prstGeom prst="rect">
            <a:avLst/>
          </a:prstGeom>
        </p:spPr>
      </p:pic>
      <p:pic>
        <p:nvPicPr>
          <p:cNvPr id="1026" name="Picture 2" descr="C:\Users\DEV.LukeA\Pictures\classic-asp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32" y="3986961"/>
            <a:ext cx="2511544" cy="102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EV.LukeA\Pictures\tn500w_javascript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581" y="4247517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5910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4" name="Picture 3" descr="seo-91-5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86" y="1625600"/>
            <a:ext cx="4252686" cy="42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35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940" y="947420"/>
            <a:ext cx="5529580" cy="47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8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7"/>
    </mc:Choice>
    <mc:Fallback xmlns="">
      <p:transition spd="slow" advTm="7337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5791200" cy="66975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Tiered Pricing</a:t>
            </a:r>
            <a:endParaRPr lang="en-US" dirty="0"/>
          </a:p>
        </p:txBody>
      </p:sp>
      <p:pic>
        <p:nvPicPr>
          <p:cNvPr id="4" name="Picture 3" descr="homelo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706" y="1548191"/>
            <a:ext cx="5669643" cy="453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340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8033657" cy="802806"/>
          </a:xfrm>
        </p:spPr>
        <p:txBody>
          <a:bodyPr/>
          <a:lstStyle/>
          <a:p>
            <a:r>
              <a:rPr lang="en-US" dirty="0" smtClean="0"/>
              <a:t>Rates / Margins / </a:t>
            </a:r>
            <a:r>
              <a:rPr lang="en-US" dirty="0" err="1" smtClean="0"/>
              <a:t>etc</a:t>
            </a:r>
            <a:endParaRPr lang="en-US" dirty="0"/>
          </a:p>
        </p:txBody>
      </p:sp>
      <p:pic>
        <p:nvPicPr>
          <p:cNvPr id="4" name="Picture 3" descr="percentag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002" y="1632858"/>
            <a:ext cx="4115349" cy="411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5665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eep-calm-work-in-progr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523" y="0"/>
            <a:ext cx="5878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626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4" name="Picture 3" descr="3-Significant-Challenges-Faced-by-Staffing-Firm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672166"/>
            <a:ext cx="7874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2880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18132578" cy="6858000"/>
            <a:chOff x="0" y="0"/>
            <a:chExt cx="18132578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66289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6289" y="0"/>
              <a:ext cx="9066289" cy="6858000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24000" y="1710047"/>
            <a:ext cx="9144000" cy="1799915"/>
          </a:xfrm>
        </p:spPr>
        <p:txBody>
          <a:bodyPr>
            <a:noAutofit/>
          </a:bodyPr>
          <a:lstStyle/>
          <a:p>
            <a:r>
              <a:rPr lang="en-GB" sz="115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Questions…</a:t>
            </a:r>
            <a:endParaRPr lang="en-GB" sz="115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61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3120" y="1173480"/>
            <a:ext cx="3474720" cy="4381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2103120" y="80414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App </a:t>
            </a:r>
            <a:r>
              <a:rPr lang="en-GB" b="1" dirty="0" smtClean="0"/>
              <a:t>Foo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2415540" y="1524000"/>
            <a:ext cx="1363980" cy="163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Feature 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35730" y="1524000"/>
            <a:ext cx="1363980" cy="163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Feature 2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15540" y="3364230"/>
            <a:ext cx="2884170" cy="18402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Feature 3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87440" y="804148"/>
            <a:ext cx="3474720" cy="4750832"/>
            <a:chOff x="6187440" y="804148"/>
            <a:chExt cx="3474720" cy="4750832"/>
          </a:xfrm>
        </p:grpSpPr>
        <p:sp>
          <p:nvSpPr>
            <p:cNvPr id="8" name="Rectangle 7"/>
            <p:cNvSpPr/>
            <p:nvPr/>
          </p:nvSpPr>
          <p:spPr>
            <a:xfrm>
              <a:off x="6187440" y="1173480"/>
              <a:ext cx="3474720" cy="43815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87440" y="804148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App </a:t>
              </a:r>
              <a:r>
                <a:rPr lang="en-GB" b="1" dirty="0" smtClean="0"/>
                <a:t>Bar</a:t>
              </a:r>
              <a:endParaRPr lang="en-GB" b="1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482715" y="1524000"/>
            <a:ext cx="2884170" cy="3680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Feature 3</a:t>
            </a:r>
            <a:endParaRPr lang="en-GB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76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07"/>
    </mc:Choice>
    <mc:Fallback xmlns="">
      <p:transition spd="slow" advTm="15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69806"/>
            <a:ext cx="10058400" cy="534631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128661" y="1808409"/>
            <a:ext cx="1767407" cy="1023856"/>
            <a:chOff x="8128661" y="1808409"/>
            <a:chExt cx="1767407" cy="1023856"/>
          </a:xfrm>
        </p:grpSpPr>
        <p:sp>
          <p:nvSpPr>
            <p:cNvPr id="3" name="Down Arrow 2"/>
            <p:cNvSpPr/>
            <p:nvPr/>
          </p:nvSpPr>
          <p:spPr>
            <a:xfrm rot="1583404">
              <a:off x="8942119" y="2232561"/>
              <a:ext cx="427512" cy="599704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128661" y="1808409"/>
              <a:ext cx="1767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accent4">
                      <a:lumMod val="75000"/>
                    </a:schemeClr>
                  </a:solidFill>
                </a:rPr>
                <a:t>Calendar Control</a:t>
              </a:r>
              <a:endParaRPr lang="en-GB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33670" y="1623743"/>
            <a:ext cx="1678345" cy="969036"/>
            <a:chOff x="3033670" y="1623743"/>
            <a:chExt cx="1678345" cy="969036"/>
          </a:xfrm>
        </p:grpSpPr>
        <p:sp>
          <p:nvSpPr>
            <p:cNvPr id="5" name="Down Arrow 4"/>
            <p:cNvSpPr/>
            <p:nvPr/>
          </p:nvSpPr>
          <p:spPr>
            <a:xfrm>
              <a:off x="3639311" y="1993075"/>
              <a:ext cx="427512" cy="599704"/>
            </a:xfrm>
            <a:prstGeom prst="downArrow">
              <a:avLst/>
            </a:prstGeom>
            <a:solidFill>
              <a:srgbClr val="FF7C8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33670" y="1623743"/>
              <a:ext cx="167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Account Service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0799" y="1091333"/>
            <a:ext cx="11113022" cy="5173408"/>
            <a:chOff x="200799" y="1091333"/>
            <a:chExt cx="11113022" cy="5173408"/>
          </a:xfrm>
        </p:grpSpPr>
        <p:sp>
          <p:nvSpPr>
            <p:cNvPr id="14" name="TextBox 13"/>
            <p:cNvSpPr txBox="1"/>
            <p:nvPr/>
          </p:nvSpPr>
          <p:spPr>
            <a:xfrm>
              <a:off x="5204372" y="1091333"/>
              <a:ext cx="1820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accent6">
                      <a:lumMod val="75000"/>
                    </a:schemeClr>
                  </a:solidFill>
                </a:rPr>
                <a:t>Customer Service</a:t>
              </a:r>
              <a:endParaRPr lang="en-GB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10183089" y="3200217"/>
              <a:ext cx="427512" cy="599704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577448" y="2830885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accent6">
                      <a:lumMod val="75000"/>
                    </a:schemeClr>
                  </a:solidFill>
                </a:rPr>
                <a:t>Products Service</a:t>
              </a:r>
              <a:endParaRPr lang="en-GB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3000" y="2052033"/>
              <a:ext cx="18029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accent4">
                      <a:lumMod val="75000"/>
                    </a:schemeClr>
                  </a:solidFill>
                </a:rPr>
                <a:t>Product-Request </a:t>
              </a:r>
            </a:p>
            <a:p>
              <a:pPr algn="ctr"/>
              <a:r>
                <a:rPr lang="en-GB" dirty="0" smtClean="0">
                  <a:solidFill>
                    <a:schemeClr val="accent4">
                      <a:lumMod val="75000"/>
                    </a:schemeClr>
                  </a:solidFill>
                </a:rPr>
                <a:t>Service</a:t>
              </a:r>
              <a:endParaRPr lang="en-GB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9" name="Down Arrow 18"/>
            <p:cNvSpPr/>
            <p:nvPr/>
          </p:nvSpPr>
          <p:spPr>
            <a:xfrm rot="13774405">
              <a:off x="2197615" y="5058869"/>
              <a:ext cx="427512" cy="599704"/>
            </a:xfrm>
            <a:prstGeom prst="downArrow">
              <a:avLst/>
            </a:prstGeom>
            <a:solidFill>
              <a:srgbClr val="FF7C8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6883" y="5446674"/>
              <a:ext cx="1865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Addresses Service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3" name="Down Arrow 22"/>
            <p:cNvSpPr/>
            <p:nvPr/>
          </p:nvSpPr>
          <p:spPr>
            <a:xfrm rot="10800000">
              <a:off x="5686981" y="5295705"/>
              <a:ext cx="427512" cy="599704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24094" y="5895409"/>
              <a:ext cx="1665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Transfer Service</a:t>
              </a:r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98019" y="5517103"/>
              <a:ext cx="1821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accent4">
                      <a:lumMod val="75000"/>
                    </a:schemeClr>
                  </a:solidFill>
                </a:rPr>
                <a:t>Payments Service</a:t>
              </a:r>
              <a:endParaRPr lang="en-GB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30980" y="5846645"/>
              <a:ext cx="147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0070C0"/>
                  </a:solidFill>
                </a:rPr>
                <a:t>Text Question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29" name="Down Arrow 28"/>
            <p:cNvSpPr/>
            <p:nvPr/>
          </p:nvSpPr>
          <p:spPr>
            <a:xfrm rot="10800000">
              <a:off x="9814370" y="4873755"/>
              <a:ext cx="427512" cy="599704"/>
            </a:xfrm>
            <a:prstGeom prst="downArrow">
              <a:avLst/>
            </a:prstGeom>
            <a:solidFill>
              <a:srgbClr val="FF7C8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51483" y="5473459"/>
              <a:ext cx="1603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Email Question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31" name="Down Arrow 30"/>
            <p:cNvSpPr/>
            <p:nvPr/>
          </p:nvSpPr>
          <p:spPr>
            <a:xfrm rot="17006104">
              <a:off x="1207061" y="4176550"/>
              <a:ext cx="427512" cy="599704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0799" y="3969147"/>
              <a:ext cx="1286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0070C0"/>
                  </a:solidFill>
                </a:rPr>
                <a:t>Notification</a:t>
              </a:r>
            </a:p>
            <a:p>
              <a:r>
                <a:rPr lang="en-GB" dirty="0" smtClean="0">
                  <a:solidFill>
                    <a:srgbClr val="0070C0"/>
                  </a:solidFill>
                </a:rPr>
                <a:t>Service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5807701" y="1460666"/>
              <a:ext cx="427512" cy="599704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Down Arrow 33"/>
            <p:cNvSpPr/>
            <p:nvPr/>
          </p:nvSpPr>
          <p:spPr>
            <a:xfrm>
              <a:off x="1814690" y="2698365"/>
              <a:ext cx="427512" cy="599704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Down Arrow 35"/>
            <p:cNvSpPr/>
            <p:nvPr/>
          </p:nvSpPr>
          <p:spPr>
            <a:xfrm rot="10800000">
              <a:off x="7914905" y="4936731"/>
              <a:ext cx="427512" cy="599704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own Arrow 36"/>
            <p:cNvSpPr/>
            <p:nvPr/>
          </p:nvSpPr>
          <p:spPr>
            <a:xfrm rot="11222641">
              <a:off x="4078958" y="4814753"/>
              <a:ext cx="427512" cy="1049430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5107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58"/>
    </mc:Choice>
    <mc:Fallback xmlns="">
      <p:transition spd="slow" advTm="15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145.photobucket.com/albums/r225/Vladtron/LEGO/De%20Bruyne%20Ster/02O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-383318"/>
            <a:ext cx="10109200" cy="758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80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27"/>
    </mc:Choice>
    <mc:Fallback xmlns="">
      <p:transition spd="slow" advTm="1182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28" y="1801622"/>
            <a:ext cx="3236722" cy="247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5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6"/>
    </mc:Choice>
    <mc:Fallback xmlns="">
      <p:transition spd="slow" advTm="2416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19600" y="1076325"/>
            <a:ext cx="3474720" cy="4242435"/>
            <a:chOff x="4419600" y="1076325"/>
            <a:chExt cx="3474720" cy="42424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297" y="1076325"/>
              <a:ext cx="3060383" cy="415451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419600" y="4831080"/>
              <a:ext cx="3474720" cy="487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4351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82"/>
    </mc:Choice>
    <mc:Fallback xmlns="">
      <p:transition spd="slow" advTm="768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54" y="243839"/>
            <a:ext cx="4672966" cy="624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6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9"/>
    </mc:Choice>
    <mc:Fallback xmlns="">
      <p:transition spd="slow" advTm="448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18132578" cy="6858000"/>
            <a:chOff x="0" y="0"/>
            <a:chExt cx="18132578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66289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6289" y="0"/>
              <a:ext cx="9066289" cy="6858000"/>
            </a:xfrm>
            <a:prstGeom prst="rect">
              <a:avLst/>
            </a:prstGeom>
          </p:spPr>
        </p:pic>
      </p:grp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710047"/>
            <a:ext cx="9144000" cy="1799915"/>
          </a:xfrm>
        </p:spPr>
        <p:txBody>
          <a:bodyPr>
            <a:noAutofit/>
          </a:bodyPr>
          <a:lstStyle/>
          <a:p>
            <a:r>
              <a:rPr lang="en-GB" sz="115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Atlas Features</a:t>
            </a:r>
            <a:endParaRPr lang="en-GB" sz="115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394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6"/>
    </mc:Choice>
    <mc:Fallback xmlns="">
      <p:transition spd="slow" advTm="337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03120" y="1173480"/>
            <a:ext cx="3474720" cy="4381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103120" y="80414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Container</a:t>
            </a:r>
            <a:endParaRPr lang="en-GB" dirty="0"/>
          </a:p>
        </p:txBody>
      </p:sp>
      <p:sp>
        <p:nvSpPr>
          <p:cNvPr id="42" name="Oval 41"/>
          <p:cNvSpPr/>
          <p:nvPr/>
        </p:nvSpPr>
        <p:spPr>
          <a:xfrm>
            <a:off x="1866899" y="978337"/>
            <a:ext cx="472440" cy="4724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solidFill>
                  <a:schemeClr val="tx1"/>
                </a:solidFill>
              </a:rPr>
              <a:t>1</a:t>
            </a:r>
            <a:endParaRPr lang="en-GB" sz="2800" b="1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77840" y="976133"/>
            <a:ext cx="5311140" cy="1332727"/>
            <a:chOff x="5577840" y="976133"/>
            <a:chExt cx="5311140" cy="1332727"/>
          </a:xfrm>
        </p:grpSpPr>
        <p:sp>
          <p:nvSpPr>
            <p:cNvPr id="12" name="Rectangle 11"/>
            <p:cNvSpPr/>
            <p:nvPr/>
          </p:nvSpPr>
          <p:spPr>
            <a:xfrm>
              <a:off x="8481060" y="1173480"/>
              <a:ext cx="2407920" cy="11353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Platform Services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1"/>
            </p:cNvCxnSpPr>
            <p:nvPr/>
          </p:nvCxnSpPr>
          <p:spPr>
            <a:xfrm flipH="1">
              <a:off x="5577840" y="1741170"/>
              <a:ext cx="2903220" cy="0"/>
            </a:xfrm>
            <a:prstGeom prst="straightConnector1">
              <a:avLst/>
            </a:prstGeom>
            <a:ln>
              <a:headEnd type="triangle" w="lg" len="lg"/>
              <a:tailEnd type="non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8244839" y="976133"/>
              <a:ext cx="472440" cy="4724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solidFill>
                    <a:schemeClr val="tx1"/>
                  </a:solidFill>
                </a:rPr>
                <a:t>2</a:t>
              </a:r>
              <a:endParaRPr lang="en-GB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299710" y="2876549"/>
            <a:ext cx="6214218" cy="3120390"/>
            <a:chOff x="5299710" y="2876549"/>
            <a:chExt cx="6214218" cy="3120390"/>
          </a:xfrm>
        </p:grpSpPr>
        <p:sp>
          <p:nvSpPr>
            <p:cNvPr id="15" name="Rectangle 14"/>
            <p:cNvSpPr/>
            <p:nvPr/>
          </p:nvSpPr>
          <p:spPr>
            <a:xfrm>
              <a:off x="8481060" y="3350895"/>
              <a:ext cx="2407920" cy="11353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Layer 7 (APIs)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5299710" y="3943350"/>
              <a:ext cx="3181350" cy="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8481060" y="4861559"/>
              <a:ext cx="1386840" cy="11353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Middleware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9166860" y="4486275"/>
              <a:ext cx="0" cy="37528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10035539" y="4861559"/>
              <a:ext cx="853441" cy="6667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HOST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35539" y="5570218"/>
              <a:ext cx="853441" cy="4267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Onyx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9768840" y="5109210"/>
              <a:ext cx="266699" cy="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9768840" y="5749288"/>
              <a:ext cx="266699" cy="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8406898" y="3073896"/>
              <a:ext cx="7675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/>
                <a:t>A</a:t>
              </a:r>
              <a:r>
                <a:rPr lang="en-GB" sz="1200" b="1" dirty="0" smtClean="0"/>
                <a:t>ccounts</a:t>
              </a:r>
              <a:endParaRPr lang="en-GB" sz="12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99278" y="2876549"/>
              <a:ext cx="982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Transactions</a:t>
              </a:r>
              <a:endParaRPr lang="en-GB" sz="12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602334" y="3073896"/>
              <a:ext cx="293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…</a:t>
              </a:r>
              <a:endParaRPr lang="en-GB" sz="12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182100" y="3073896"/>
              <a:ext cx="759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Transfers</a:t>
              </a:r>
              <a:endParaRPr lang="en-GB" sz="12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902287" y="3073896"/>
              <a:ext cx="7470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Products</a:t>
              </a:r>
              <a:endParaRPr lang="en-GB" sz="12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203376" y="2876549"/>
              <a:ext cx="1310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Product-Requests</a:t>
              </a:r>
              <a:endParaRPr lang="en-GB" sz="12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399786" y="2876549"/>
              <a:ext cx="8058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Payments</a:t>
              </a:r>
              <a:endParaRPr lang="en-GB" sz="1200" b="1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10659784" y="3588246"/>
              <a:ext cx="472440" cy="4724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solidFill>
                    <a:schemeClr val="tx1"/>
                  </a:solidFill>
                </a:rPr>
                <a:t>4</a:t>
              </a:r>
              <a:endParaRPr lang="en-GB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294121" y="926783"/>
            <a:ext cx="1165859" cy="2235517"/>
            <a:chOff x="6294121" y="926783"/>
            <a:chExt cx="1165859" cy="2235517"/>
          </a:xfrm>
        </p:grpSpPr>
        <p:sp>
          <p:nvSpPr>
            <p:cNvPr id="40" name="Rectangle 39"/>
            <p:cNvSpPr/>
            <p:nvPr/>
          </p:nvSpPr>
          <p:spPr>
            <a:xfrm>
              <a:off x="6598920" y="1173479"/>
              <a:ext cx="861060" cy="1988821"/>
            </a:xfrm>
            <a:prstGeom prst="rect">
              <a:avLst/>
            </a:prstGeom>
            <a:solidFill>
              <a:srgbClr val="FFCCCC">
                <a:alpha val="34902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598920" y="1214557"/>
              <a:ext cx="8610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IAM</a:t>
              </a:r>
              <a:endParaRPr lang="en-GB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6294121" y="926783"/>
              <a:ext cx="472440" cy="4724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solidFill>
                    <a:schemeClr val="tx1"/>
                  </a:solidFill>
                </a:rPr>
                <a:t>5</a:t>
              </a:r>
              <a:endParaRPr lang="en-GB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15540" y="1524000"/>
            <a:ext cx="2884170" cy="3680460"/>
            <a:chOff x="2415540" y="1524000"/>
            <a:chExt cx="2884170" cy="3680460"/>
          </a:xfrm>
        </p:grpSpPr>
        <p:sp>
          <p:nvSpPr>
            <p:cNvPr id="4" name="Rectangle 3"/>
            <p:cNvSpPr/>
            <p:nvPr/>
          </p:nvSpPr>
          <p:spPr>
            <a:xfrm>
              <a:off x="2415540" y="1524000"/>
              <a:ext cx="1363980" cy="16383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Feature 1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935730" y="1524000"/>
              <a:ext cx="1363980" cy="16383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Feature 2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15540" y="3364230"/>
              <a:ext cx="2884170" cy="18402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Feature 3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621405" y="2981437"/>
              <a:ext cx="472440" cy="4724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solidFill>
                    <a:schemeClr val="tx1"/>
                  </a:solidFill>
                </a:rPr>
                <a:t>3</a:t>
              </a:r>
              <a:endParaRPr lang="en-GB" sz="2800" b="1" dirty="0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463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05"/>
    </mc:Choice>
    <mc:Fallback xmlns="">
      <p:transition spd="slow" advTm="25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b="1" dirty="0" smtClean="0"/>
              <a:t>Development Stack</a:t>
            </a:r>
            <a:endParaRPr lang="en-GB" sz="60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528553" y="1399954"/>
            <a:ext cx="8974465" cy="4235344"/>
            <a:chOff x="1528553" y="1399954"/>
            <a:chExt cx="8974465" cy="4235344"/>
          </a:xfrm>
        </p:grpSpPr>
        <p:pic>
          <p:nvPicPr>
            <p:cNvPr id="1026" name="Picture 2" descr="https://eyalvardi.files.wordpress.com/2013/04/angularjs-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553" y="1399954"/>
              <a:ext cx="3810000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7808605" y="4324821"/>
              <a:ext cx="2506980" cy="86868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 smtClean="0"/>
                <a:t>Helix</a:t>
              </a:r>
              <a:endParaRPr lang="en-GB" sz="4000" dirty="0"/>
            </a:p>
          </p:txBody>
        </p:sp>
        <p:pic>
          <p:nvPicPr>
            <p:cNvPr id="4" name="Picture 2" descr="http://www.zurb.com/blog/system/images/999/original/yeti-html5.png?137549067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0326" y="3883024"/>
              <a:ext cx="3154094" cy="1752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http://underscorejs.org/docs/images/underscor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4720" y="2263765"/>
              <a:ext cx="3218298" cy="560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3336568" y="1497858"/>
            <a:ext cx="7276559" cy="2912745"/>
            <a:chOff x="3336568" y="1497858"/>
            <a:chExt cx="7276559" cy="2912745"/>
          </a:xfrm>
        </p:grpSpPr>
        <p:sp>
          <p:nvSpPr>
            <p:cNvPr id="5" name="Rounded Rectangle 4"/>
            <p:cNvSpPr/>
            <p:nvPr/>
          </p:nvSpPr>
          <p:spPr>
            <a:xfrm>
              <a:off x="3649980" y="1497858"/>
              <a:ext cx="1584960" cy="815340"/>
            </a:xfrm>
            <a:prstGeom prst="roundRect">
              <a:avLst/>
            </a:prstGeom>
            <a:solidFill>
              <a:srgbClr val="385723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 smtClean="0">
                  <a:solidFill>
                    <a:schemeClr val="tx1"/>
                  </a:solidFill>
                </a:rPr>
                <a:t>MVC</a:t>
              </a:r>
              <a:endParaRPr lang="en-GB" sz="32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9028167" y="1497858"/>
              <a:ext cx="1584960" cy="815340"/>
            </a:xfrm>
            <a:prstGeom prst="roundRect">
              <a:avLst/>
            </a:prstGeom>
            <a:solidFill>
              <a:srgbClr val="385723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 smtClean="0">
                  <a:solidFill>
                    <a:schemeClr val="tx1"/>
                  </a:solidFill>
                </a:rPr>
                <a:t>Toolkit</a:t>
              </a:r>
              <a:endParaRPr lang="en-GB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336568" y="3233313"/>
              <a:ext cx="2211783" cy="815340"/>
            </a:xfrm>
            <a:prstGeom prst="roundRect">
              <a:avLst/>
            </a:prstGeom>
            <a:solidFill>
              <a:srgbClr val="385723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 smtClean="0">
                  <a:solidFill>
                    <a:schemeClr val="tx1"/>
                  </a:solidFill>
                </a:rPr>
                <a:t>Responsive</a:t>
              </a:r>
              <a:endParaRPr lang="en-GB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963823" y="3595263"/>
              <a:ext cx="2211783" cy="815340"/>
            </a:xfrm>
            <a:prstGeom prst="roundRect">
              <a:avLst/>
            </a:prstGeom>
            <a:solidFill>
              <a:srgbClr val="385723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Containers &amp; Features</a:t>
              </a:r>
              <a:endParaRPr lang="en-GB" sz="2800" dirty="0" smtClean="0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8549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51"/>
    </mc:Choice>
    <mc:Fallback xmlns="">
      <p:transition spd="slow" advTm="11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b="1" dirty="0" smtClean="0"/>
              <a:t>Dev-ops</a:t>
            </a:r>
            <a:endParaRPr lang="en-GB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159" y="4114800"/>
            <a:ext cx="1524000" cy="1524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677979" y="1844676"/>
            <a:ext cx="4157662" cy="3212861"/>
            <a:chOff x="6677979" y="1844676"/>
            <a:chExt cx="4157662" cy="3212861"/>
          </a:xfrm>
        </p:grpSpPr>
        <p:pic>
          <p:nvPicPr>
            <p:cNvPr id="2056" name="Picture 8" descr="http://cdn.sixrevisions.com/0362-01_grunt_tutorial_gruntlogo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7979" y="1844676"/>
              <a:ext cx="4157662" cy="1511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438" y="3649029"/>
              <a:ext cx="1151095" cy="115109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8050" y="3391615"/>
              <a:ext cx="1665922" cy="1665922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501139" y="1490028"/>
            <a:ext cx="3709036" cy="2159001"/>
            <a:chOff x="1501139" y="1490028"/>
            <a:chExt cx="3709036" cy="2159001"/>
          </a:xfrm>
        </p:grpSpPr>
        <p:pic>
          <p:nvPicPr>
            <p:cNvPr id="2050" name="Picture 2" descr="http://ipengineer.net/wp-content/uploads/2015/04/git-logo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139" y="1490028"/>
              <a:ext cx="2159001" cy="2159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625" y="2083753"/>
              <a:ext cx="971550" cy="971550"/>
            </a:xfrm>
            <a:prstGeom prst="rect">
              <a:avLst/>
            </a:prstGeom>
          </p:spPr>
        </p:pic>
      </p:grpSp>
      <p:sp>
        <p:nvSpPr>
          <p:cNvPr id="11" name="Rounded Rectangle 10"/>
          <p:cNvSpPr/>
          <p:nvPr/>
        </p:nvSpPr>
        <p:spPr>
          <a:xfrm>
            <a:off x="1919762" y="1436212"/>
            <a:ext cx="2934177" cy="815340"/>
          </a:xfrm>
          <a:prstGeom prst="roundRect">
            <a:avLst/>
          </a:prstGeom>
          <a:solidFill>
            <a:srgbClr val="385723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>
                <a:solidFill>
                  <a:schemeClr val="tx1"/>
                </a:solidFill>
              </a:rPr>
              <a:t>Source Control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212773" y="2891632"/>
            <a:ext cx="2934177" cy="815340"/>
          </a:xfrm>
          <a:prstGeom prst="roundRect">
            <a:avLst/>
          </a:prstGeom>
          <a:solidFill>
            <a:srgbClr val="385723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chemeClr val="tx1"/>
                </a:solidFill>
              </a:rPr>
              <a:t>Build Automation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95962" y="5512277"/>
            <a:ext cx="2934177" cy="815340"/>
          </a:xfrm>
          <a:prstGeom prst="roundRect">
            <a:avLst/>
          </a:prstGeom>
          <a:solidFill>
            <a:srgbClr val="385723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Release Management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101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7"/>
    </mc:Choice>
    <mc:Fallback xmlns="">
      <p:transition spd="slow" advTm="8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4300" y="2476500"/>
            <a:ext cx="40222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/>
              <a:t>My ASB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79281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62"/>
    </mc:Choice>
    <mc:Fallback xmlns="">
      <p:transition spd="slow" advTm="1616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012" y="0"/>
            <a:ext cx="740397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3360" y="782122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 smtClean="0">
                <a:solidFill>
                  <a:schemeClr val="bg1"/>
                </a:solidFill>
              </a:rPr>
              <a:t>1</a:t>
            </a:r>
            <a:endParaRPr lang="en-GB" sz="16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71360" y="843082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GB" sz="16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6680" y="3639622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 smtClean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lang="en-GB" sz="166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212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92"/>
    </mc:Choice>
    <mc:Fallback xmlns="">
      <p:transition spd="slow" advTm="14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001" y="0"/>
            <a:ext cx="244599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4256" y="408742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 smtClean="0">
                <a:solidFill>
                  <a:schemeClr val="bg1"/>
                </a:solidFill>
              </a:rPr>
              <a:t>1</a:t>
            </a:r>
            <a:endParaRPr lang="en-GB" sz="16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4255" y="3464362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GB" sz="166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4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5"/>
    </mc:Choice>
    <mc:Fallback xmlns="">
      <p:transition spd="slow" advTm="5285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883" y="0"/>
            <a:ext cx="4094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9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4"/>
    </mc:Choice>
    <mc:Fallback xmlns="">
      <p:transition spd="slow" advTm="944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321" y="0"/>
            <a:ext cx="3259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7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1"/>
    </mc:Choice>
    <mc:Fallback xmlns="">
      <p:transition spd="slow" advTm="4321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09" y="0"/>
            <a:ext cx="7816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1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91"/>
    </mc:Choice>
    <mc:Fallback xmlns="">
      <p:transition spd="slow" advTm="18291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7401" y="1454875"/>
            <a:ext cx="616649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600" dirty="0" smtClean="0"/>
              <a:t>Digital Sales</a:t>
            </a:r>
          </a:p>
          <a:p>
            <a:pPr algn="ctr"/>
            <a:r>
              <a:rPr lang="en-GB" sz="9600" dirty="0" smtClean="0"/>
              <a:t>Fulfilment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377630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7"/>
    </mc:Choice>
    <mc:Fallback xmlns="">
      <p:transition spd="slow" advTm="653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615369"/>
            <a:ext cx="9144000" cy="1152711"/>
          </a:xfrm>
        </p:spPr>
        <p:txBody>
          <a:bodyPr>
            <a:noAutofit/>
          </a:bodyPr>
          <a:lstStyle/>
          <a:p>
            <a:r>
              <a:rPr lang="en-GB" sz="9600" b="1" dirty="0" smtClean="0">
                <a:solidFill>
                  <a:schemeClr val="bg1"/>
                </a:solidFill>
              </a:rPr>
              <a:t>Atlas ?</a:t>
            </a:r>
            <a:endParaRPr lang="en-GB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36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9"/>
    </mc:Choice>
    <mc:Fallback xmlns="">
      <p:transition spd="slow" advTm="1009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0"/>
            <a:ext cx="9661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2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39"/>
    </mc:Choice>
    <mc:Fallback xmlns="">
      <p:transition spd="slow" advTm="17739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370" y="0"/>
            <a:ext cx="9399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1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6"/>
    </mc:Choice>
    <mc:Fallback xmlns="">
      <p:transition spd="slow" advTm="2856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33" y="241300"/>
            <a:ext cx="10058400" cy="617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5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5"/>
    </mc:Choice>
    <mc:Fallback xmlns="">
      <p:transition spd="slow" advTm="1705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1" y="215900"/>
            <a:ext cx="10058400" cy="62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0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7"/>
    </mc:Choice>
    <mc:Fallback xmlns="">
      <p:transition spd="slow" advTm="18747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140" y="113466"/>
            <a:ext cx="172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>
                    <a:lumMod val="50000"/>
                  </a:schemeClr>
                </a:solidFill>
              </a:rPr>
              <a:t>Next:  Ben</a:t>
            </a:r>
            <a:endParaRPr lang="en-GB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75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5"/>
    </mc:Choice>
    <mc:Fallback xmlns="">
      <p:transition spd="slow" advTm="2025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18132578" cy="6858000"/>
            <a:chOff x="0" y="0"/>
            <a:chExt cx="18132578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66289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6289" y="0"/>
              <a:ext cx="9066289" cy="6858000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24000" y="1710047"/>
            <a:ext cx="9144000" cy="1799915"/>
          </a:xfrm>
        </p:spPr>
        <p:txBody>
          <a:bodyPr>
            <a:noAutofit/>
          </a:bodyPr>
          <a:lstStyle/>
          <a:p>
            <a:r>
              <a:rPr lang="en-GB" sz="115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Atlas Platform</a:t>
            </a:r>
            <a:endParaRPr lang="en-GB" sz="115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75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"/>
    </mc:Choice>
    <mc:Fallback xmlns="">
      <p:transition spd="slow" advTm="48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79650" y="333376"/>
            <a:ext cx="7772400" cy="1062287"/>
          </a:xfrm>
        </p:spPr>
        <p:txBody>
          <a:bodyPr/>
          <a:lstStyle/>
          <a:p>
            <a:pPr eaLnBrk="1" hangingPunct="1"/>
            <a:r>
              <a:rPr lang="en-NZ" altLang="en-US" dirty="0" smtClean="0"/>
              <a:t>Platform Team</a:t>
            </a:r>
          </a:p>
        </p:txBody>
      </p:sp>
      <p:pic>
        <p:nvPicPr>
          <p:cNvPr id="205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4" y="1800225"/>
            <a:ext cx="3400425" cy="364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2" name="Subtitle 2"/>
          <p:cNvSpPr txBox="1">
            <a:spLocks/>
          </p:cNvSpPr>
          <p:nvPr/>
        </p:nvSpPr>
        <p:spPr bwMode="auto">
          <a:xfrm>
            <a:off x="2120900" y="5805489"/>
            <a:ext cx="27495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NZ" altLang="en-US" sz="3200" dirty="0">
                <a:solidFill>
                  <a:srgbClr val="898989"/>
                </a:solidFill>
              </a:rPr>
              <a:t>Paul Palmer</a:t>
            </a:r>
          </a:p>
        </p:txBody>
      </p:sp>
      <p:pic>
        <p:nvPicPr>
          <p:cNvPr id="205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39" y="1833563"/>
            <a:ext cx="3913187" cy="364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ubtitle 2"/>
          <p:cNvSpPr txBox="1">
            <a:spLocks/>
          </p:cNvSpPr>
          <p:nvPr/>
        </p:nvSpPr>
        <p:spPr bwMode="auto">
          <a:xfrm>
            <a:off x="6317457" y="5799723"/>
            <a:ext cx="27495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NZ" altLang="en-US" sz="3200" dirty="0" smtClean="0">
                <a:solidFill>
                  <a:srgbClr val="898989"/>
                </a:solidFill>
              </a:rPr>
              <a:t>Ben Hugo</a:t>
            </a:r>
            <a:endParaRPr lang="en-NZ" altLang="en-US" sz="32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49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"/>
          <p:cNvGrpSpPr>
            <a:grpSpLocks/>
          </p:cNvGrpSpPr>
          <p:nvPr/>
        </p:nvGrpSpPr>
        <p:grpSpPr bwMode="auto">
          <a:xfrm>
            <a:off x="1595439" y="1557338"/>
            <a:ext cx="9120597" cy="4895850"/>
            <a:chOff x="-36513" y="568325"/>
            <a:chExt cx="9735794" cy="5192713"/>
          </a:xfrm>
        </p:grpSpPr>
        <p:sp>
          <p:nvSpPr>
            <p:cNvPr id="4" name="Rectangle 3"/>
            <p:cNvSpPr/>
            <p:nvPr/>
          </p:nvSpPr>
          <p:spPr>
            <a:xfrm>
              <a:off x="200728" y="937068"/>
              <a:ext cx="3473887" cy="4381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3077" name="TextBox 4"/>
            <p:cNvSpPr txBox="1">
              <a:spLocks noChangeArrowheads="1"/>
            </p:cNvSpPr>
            <p:nvPr/>
          </p:nvSpPr>
          <p:spPr bwMode="auto">
            <a:xfrm>
              <a:off x="200025" y="568325"/>
              <a:ext cx="3352800" cy="391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GB" altLang="en-US"/>
                <a:t>Container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-36513" y="741752"/>
              <a:ext cx="472787" cy="47313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GB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grpSp>
          <p:nvGrpSpPr>
            <p:cNvPr id="3079" name="Group 6"/>
            <p:cNvGrpSpPr>
              <a:grpSpLocks/>
            </p:cNvGrpSpPr>
            <p:nvPr/>
          </p:nvGrpSpPr>
          <p:grpSpPr bwMode="auto">
            <a:xfrm>
              <a:off x="3675063" y="739775"/>
              <a:ext cx="5311775" cy="1333500"/>
              <a:chOff x="5577840" y="976133"/>
              <a:chExt cx="5311140" cy="133272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8481553" y="1173312"/>
                <a:ext cx="2407709" cy="113587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Platform Services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5577392" y="1740410"/>
                <a:ext cx="2904161" cy="0"/>
              </a:xfrm>
              <a:prstGeom prst="straightConnector1">
                <a:avLst/>
              </a:prstGeom>
              <a:ln>
                <a:headEnd type="triangle" w="lg" len="lg"/>
                <a:tailEnd type="none" w="lg" len="lg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8244340" y="976427"/>
                <a:ext cx="472731" cy="47286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GB" sz="2800" b="1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3080" name="Group 10"/>
            <p:cNvGrpSpPr>
              <a:grpSpLocks/>
            </p:cNvGrpSpPr>
            <p:nvPr/>
          </p:nvGrpSpPr>
          <p:grpSpPr bwMode="auto">
            <a:xfrm>
              <a:off x="3396704" y="2640013"/>
              <a:ext cx="6302577" cy="3121025"/>
              <a:chOff x="5299164" y="2876549"/>
              <a:chExt cx="6303331" cy="312039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398919" y="3350609"/>
                <a:ext cx="2489635" cy="113462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Layer 7 (APIs)</a:t>
                </a: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>
                <a:off x="5299164" y="3943171"/>
                <a:ext cx="3182800" cy="0"/>
              </a:xfrm>
              <a:prstGeom prst="straightConnector1">
                <a:avLst/>
              </a:prstGeom>
              <a:ln>
                <a:solidFill>
                  <a:schemeClr val="bg2">
                    <a:lumMod val="25000"/>
                  </a:schemeClr>
                </a:solidFill>
                <a:tailEnd type="triangle" w="lg" len="lg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8398919" y="4862316"/>
                <a:ext cx="1467681" cy="113462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Middleware</a:t>
                </a: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9166656" y="4485231"/>
                <a:ext cx="0" cy="377085"/>
              </a:xfrm>
              <a:prstGeom prst="straightConnector1">
                <a:avLst/>
              </a:prstGeom>
              <a:ln>
                <a:solidFill>
                  <a:schemeClr val="bg2">
                    <a:lumMod val="25000"/>
                  </a:schemeClr>
                </a:solidFill>
                <a:tailEnd type="triangle" w="lg" len="lg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6" name="Rectangle 15"/>
              <p:cNvSpPr/>
              <p:nvPr/>
            </p:nvSpPr>
            <p:spPr>
              <a:xfrm>
                <a:off x="10036078" y="4862316"/>
                <a:ext cx="852476" cy="6666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HOST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0036078" y="5569351"/>
                <a:ext cx="852476" cy="4275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Onyx</a:t>
                </a: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9768303" y="5109778"/>
                <a:ext cx="267775" cy="0"/>
              </a:xfrm>
              <a:prstGeom prst="straightConnector1">
                <a:avLst/>
              </a:prstGeom>
              <a:ln>
                <a:solidFill>
                  <a:schemeClr val="bg2">
                    <a:lumMod val="25000"/>
                  </a:schemeClr>
                </a:solidFill>
                <a:tailEnd type="triangle" w="lg" len="lg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9768303" y="5749476"/>
                <a:ext cx="267775" cy="0"/>
              </a:xfrm>
              <a:prstGeom prst="straightConnector1">
                <a:avLst/>
              </a:prstGeom>
              <a:ln>
                <a:solidFill>
                  <a:schemeClr val="bg2">
                    <a:lumMod val="25000"/>
                  </a:schemeClr>
                </a:solidFill>
                <a:tailEnd type="triangle" w="lg" len="lg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098" name="TextBox 19"/>
              <p:cNvSpPr txBox="1">
                <a:spLocks noChangeArrowheads="1"/>
              </p:cNvSpPr>
              <p:nvPr/>
            </p:nvSpPr>
            <p:spPr bwMode="auto">
              <a:xfrm>
                <a:off x="8406897" y="3073896"/>
                <a:ext cx="819454" cy="293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200" b="1"/>
                  <a:t>Accounts</a:t>
                </a:r>
              </a:p>
            </p:txBody>
          </p:sp>
          <p:sp>
            <p:nvSpPr>
              <p:cNvPr id="3099" name="TextBox 20"/>
              <p:cNvSpPr txBox="1">
                <a:spLocks noChangeArrowheads="1"/>
              </p:cNvSpPr>
              <p:nvPr/>
            </p:nvSpPr>
            <p:spPr bwMode="auto">
              <a:xfrm>
                <a:off x="8399278" y="2876549"/>
                <a:ext cx="1049321" cy="293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200" b="1"/>
                  <a:t>Transactions</a:t>
                </a:r>
              </a:p>
            </p:txBody>
          </p:sp>
          <p:sp>
            <p:nvSpPr>
              <p:cNvPr id="3100" name="TextBox 21"/>
              <p:cNvSpPr txBox="1">
                <a:spLocks noChangeArrowheads="1"/>
              </p:cNvSpPr>
              <p:nvPr/>
            </p:nvSpPr>
            <p:spPr bwMode="auto">
              <a:xfrm>
                <a:off x="10602334" y="3073896"/>
                <a:ext cx="313516" cy="293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200" b="1"/>
                  <a:t>…</a:t>
                </a:r>
              </a:p>
            </p:txBody>
          </p:sp>
          <p:sp>
            <p:nvSpPr>
              <p:cNvPr id="3101" name="TextBox 22"/>
              <p:cNvSpPr txBox="1">
                <a:spLocks noChangeArrowheads="1"/>
              </p:cNvSpPr>
              <p:nvPr/>
            </p:nvSpPr>
            <p:spPr bwMode="auto">
              <a:xfrm>
                <a:off x="9182101" y="3073896"/>
                <a:ext cx="810350" cy="293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200" b="1"/>
                  <a:t>Transfers</a:t>
                </a:r>
              </a:p>
            </p:txBody>
          </p:sp>
          <p:sp>
            <p:nvSpPr>
              <p:cNvPr id="3102" name="TextBox 23"/>
              <p:cNvSpPr txBox="1">
                <a:spLocks noChangeArrowheads="1"/>
              </p:cNvSpPr>
              <p:nvPr/>
            </p:nvSpPr>
            <p:spPr bwMode="auto">
              <a:xfrm>
                <a:off x="9902287" y="3073896"/>
                <a:ext cx="797550" cy="293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200" b="1"/>
                  <a:t>Products</a:t>
                </a:r>
              </a:p>
            </p:txBody>
          </p:sp>
          <p:sp>
            <p:nvSpPr>
              <p:cNvPr id="3103" name="TextBox 24"/>
              <p:cNvSpPr txBox="1">
                <a:spLocks noChangeArrowheads="1"/>
              </p:cNvSpPr>
              <p:nvPr/>
            </p:nvSpPr>
            <p:spPr bwMode="auto">
              <a:xfrm>
                <a:off x="10203377" y="2876549"/>
                <a:ext cx="1399118" cy="293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200" b="1"/>
                  <a:t>Product-Requests</a:t>
                </a:r>
              </a:p>
            </p:txBody>
          </p:sp>
          <p:sp>
            <p:nvSpPr>
              <p:cNvPr id="3104" name="TextBox 25"/>
              <p:cNvSpPr txBox="1">
                <a:spLocks noChangeArrowheads="1"/>
              </p:cNvSpPr>
              <p:nvPr/>
            </p:nvSpPr>
            <p:spPr bwMode="auto">
              <a:xfrm>
                <a:off x="9399786" y="2876549"/>
                <a:ext cx="860321" cy="293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200" b="1"/>
                  <a:t>Payments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0659758" y="3586287"/>
                <a:ext cx="472845" cy="47472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GB" sz="2800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grpSp>
          <p:nvGrpSpPr>
            <p:cNvPr id="3081" name="Group 27"/>
            <p:cNvGrpSpPr>
              <a:grpSpLocks/>
            </p:cNvGrpSpPr>
            <p:nvPr/>
          </p:nvGrpSpPr>
          <p:grpSpPr bwMode="auto">
            <a:xfrm>
              <a:off x="4391423" y="691239"/>
              <a:ext cx="1166416" cy="2234348"/>
              <a:chOff x="6294517" y="927459"/>
              <a:chExt cx="1165462" cy="2234665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6599292" y="1173322"/>
                <a:ext cx="860142" cy="1988802"/>
              </a:xfrm>
              <a:prstGeom prst="rect">
                <a:avLst/>
              </a:prstGeom>
              <a:solidFill>
                <a:srgbClr val="FFCCCC">
                  <a:alpha val="34902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GB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3088" name="Rectangle 29"/>
              <p:cNvSpPr>
                <a:spLocks noChangeArrowheads="1"/>
              </p:cNvSpPr>
              <p:nvPr/>
            </p:nvSpPr>
            <p:spPr bwMode="auto">
              <a:xfrm>
                <a:off x="6598920" y="1214557"/>
                <a:ext cx="861059" cy="3917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/>
                <a:r>
                  <a:rPr lang="en-GB" altLang="en-US"/>
                  <a:t>IAM</a:t>
                </a: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294517" y="927459"/>
                <a:ext cx="472402" cy="47320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GB" sz="2800" b="1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  <p:grpSp>
          <p:nvGrpSpPr>
            <p:cNvPr id="3082" name="Group 31"/>
            <p:cNvGrpSpPr>
              <a:grpSpLocks/>
            </p:cNvGrpSpPr>
            <p:nvPr/>
          </p:nvGrpSpPr>
          <p:grpSpPr bwMode="auto">
            <a:xfrm>
              <a:off x="512763" y="1287463"/>
              <a:ext cx="2884487" cy="3681412"/>
              <a:chOff x="2415540" y="1524000"/>
              <a:chExt cx="2884170" cy="368046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415307" y="1523827"/>
                <a:ext cx="1363986" cy="163787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Feature 1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35177" y="1523827"/>
                <a:ext cx="1363987" cy="16378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Feature 2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415307" y="3365383"/>
                <a:ext cx="2883856" cy="183987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Feature 3</a:t>
                </a: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621715" y="2981585"/>
                <a:ext cx="471041" cy="47301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GB" sz="2800" b="1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</p:grpSp>
      <p:sp>
        <p:nvSpPr>
          <p:cNvPr id="30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 smtClean="0"/>
              <a:t>Atlas Platform</a:t>
            </a:r>
          </a:p>
        </p:txBody>
      </p:sp>
    </p:spTree>
    <p:extLst>
      <p:ext uri="{BB962C8B-B14F-4D97-AF65-F5344CB8AC3E}">
        <p14:creationId xmlns:p14="http://schemas.microsoft.com/office/powerpoint/2010/main" val="2348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1595439" y="1557338"/>
            <a:ext cx="9121053" cy="4895850"/>
            <a:chOff x="72008" y="476672"/>
            <a:chExt cx="9119901" cy="4896544"/>
          </a:xfrm>
        </p:grpSpPr>
        <p:sp>
          <p:nvSpPr>
            <p:cNvPr id="4" name="Rectangle 3"/>
            <p:cNvSpPr/>
            <p:nvPr/>
          </p:nvSpPr>
          <p:spPr>
            <a:xfrm>
              <a:off x="294230" y="824383"/>
              <a:ext cx="3253964" cy="4131261"/>
            </a:xfrm>
            <a:prstGeom prst="rect">
              <a:avLst/>
            </a:prstGeom>
            <a:pattFill prst="openDmnd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GB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2" name="TextBox 4"/>
            <p:cNvSpPr txBox="1">
              <a:spLocks noChangeArrowheads="1"/>
            </p:cNvSpPr>
            <p:nvPr/>
          </p:nvSpPr>
          <p:spPr bwMode="auto">
            <a:xfrm>
              <a:off x="294230" y="476672"/>
              <a:ext cx="3139679" cy="369384"/>
            </a:xfrm>
            <a:prstGeom prst="rect">
              <a:avLst/>
            </a:prstGeom>
            <a:pattFill prst="openDmnd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/>
                <a:t>Container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72008" y="640207"/>
              <a:ext cx="442856" cy="446151"/>
            </a:xfrm>
            <a:prstGeom prst="ellipse">
              <a:avLst/>
            </a:prstGeom>
            <a:pattFill prst="openDmnd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GB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6268826" y="824383"/>
              <a:ext cx="2255552" cy="107171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GB" dirty="0">
                  <a:solidFill>
                    <a:schemeClr val="tx1"/>
                  </a:solidFill>
                </a:rPr>
                <a:t>Platform Services</a:t>
              </a: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 bwMode="auto">
            <a:xfrm flipH="1">
              <a:off x="3548194" y="1359447"/>
              <a:ext cx="2720631" cy="0"/>
            </a:xfrm>
            <a:prstGeom prst="straightConnector1">
              <a:avLst/>
            </a:prstGeom>
            <a:ln>
              <a:headEnd type="triangle" w="lg" len="lg"/>
              <a:tailEnd type="non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 bwMode="auto">
            <a:xfrm>
              <a:off x="6046604" y="638620"/>
              <a:ext cx="442856" cy="44615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GB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6191047" y="2877312"/>
              <a:ext cx="2331744" cy="1070127"/>
            </a:xfrm>
            <a:prstGeom prst="rect">
              <a:avLst/>
            </a:prstGeom>
            <a:pattFill prst="openDmnd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GB" dirty="0">
                  <a:solidFill>
                    <a:schemeClr val="tx1"/>
                  </a:solidFill>
                </a:rPr>
                <a:t>Layer 7 (APIs)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>
              <a:off x="3287877" y="3436191"/>
              <a:ext cx="2980949" cy="0"/>
            </a:xfrm>
            <a:prstGeom prst="straightConnector1">
              <a:avLst/>
            </a:prstGeom>
            <a:pattFill prst="openDmnd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 bwMode="auto">
            <a:xfrm>
              <a:off x="6191047" y="4303089"/>
              <a:ext cx="1376189" cy="1070127"/>
            </a:xfrm>
            <a:prstGeom prst="rect">
              <a:avLst/>
            </a:prstGeom>
            <a:pattFill prst="openDmnd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GB" dirty="0">
                  <a:solidFill>
                    <a:schemeClr val="tx1"/>
                  </a:solidFill>
                </a:rPr>
                <a:t>Middleware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>
              <a:off x="6910095" y="3947439"/>
              <a:ext cx="0" cy="355650"/>
            </a:xfrm>
            <a:prstGeom prst="straightConnector1">
              <a:avLst/>
            </a:prstGeom>
            <a:pattFill prst="openDmnd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 bwMode="auto">
            <a:xfrm>
              <a:off x="7724379" y="4303089"/>
              <a:ext cx="798412" cy="628739"/>
            </a:xfrm>
            <a:prstGeom prst="rect">
              <a:avLst/>
            </a:prstGeom>
            <a:pattFill prst="openDmnd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GB" dirty="0">
                  <a:solidFill>
                    <a:schemeClr val="tx1"/>
                  </a:solidFill>
                </a:rPr>
                <a:t>HOST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724379" y="4969934"/>
              <a:ext cx="798412" cy="403282"/>
            </a:xfrm>
            <a:prstGeom prst="rect">
              <a:avLst/>
            </a:prstGeom>
            <a:pattFill prst="openDmnd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GB" dirty="0">
                  <a:solidFill>
                    <a:schemeClr val="tx1"/>
                  </a:solidFill>
                </a:rPr>
                <a:t>Onyx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>
              <a:off x="7473585" y="4536484"/>
              <a:ext cx="250793" cy="0"/>
            </a:xfrm>
            <a:prstGeom prst="straightConnector1">
              <a:avLst/>
            </a:prstGeom>
            <a:pattFill prst="openDmnd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7473585" y="5139820"/>
              <a:ext cx="250793" cy="0"/>
            </a:xfrm>
            <a:prstGeom prst="straightConnector1">
              <a:avLst/>
            </a:prstGeom>
            <a:pattFill prst="openDmnd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120" name="TextBox 19"/>
            <p:cNvSpPr txBox="1">
              <a:spLocks noChangeArrowheads="1"/>
            </p:cNvSpPr>
            <p:nvPr/>
          </p:nvSpPr>
          <p:spPr bwMode="auto">
            <a:xfrm>
              <a:off x="6198984" y="2616925"/>
              <a:ext cx="767485" cy="277038"/>
            </a:xfrm>
            <a:prstGeom prst="rect">
              <a:avLst/>
            </a:prstGeom>
            <a:pattFill prst="openDmnd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GB" altLang="en-US" sz="1200" b="1"/>
                <a:t>Accounts</a:t>
              </a:r>
            </a:p>
          </p:txBody>
        </p:sp>
        <p:sp>
          <p:nvSpPr>
            <p:cNvPr id="4121" name="TextBox 20"/>
            <p:cNvSpPr txBox="1">
              <a:spLocks noChangeArrowheads="1"/>
            </p:cNvSpPr>
            <p:nvPr/>
          </p:nvSpPr>
          <p:spPr bwMode="auto">
            <a:xfrm>
              <a:off x="6191047" y="2429574"/>
              <a:ext cx="982774" cy="277038"/>
            </a:xfrm>
            <a:prstGeom prst="rect">
              <a:avLst/>
            </a:prstGeom>
            <a:pattFill prst="openDmnd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GB" altLang="en-US" sz="1200" b="1"/>
                <a:t>Transactions</a:t>
              </a:r>
            </a:p>
          </p:txBody>
        </p:sp>
        <p:sp>
          <p:nvSpPr>
            <p:cNvPr id="4122" name="TextBox 21"/>
            <p:cNvSpPr txBox="1">
              <a:spLocks noChangeArrowheads="1"/>
            </p:cNvSpPr>
            <p:nvPr/>
          </p:nvSpPr>
          <p:spPr bwMode="auto">
            <a:xfrm>
              <a:off x="8254537" y="2616925"/>
              <a:ext cx="293633" cy="277038"/>
            </a:xfrm>
            <a:prstGeom prst="rect">
              <a:avLst/>
            </a:prstGeom>
            <a:pattFill prst="openDmnd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GB" altLang="en-US" sz="1200" b="1"/>
                <a:t>…</a:t>
              </a:r>
            </a:p>
          </p:txBody>
        </p:sp>
        <p:sp>
          <p:nvSpPr>
            <p:cNvPr id="4123" name="TextBox 22"/>
            <p:cNvSpPr txBox="1">
              <a:spLocks noChangeArrowheads="1"/>
            </p:cNvSpPr>
            <p:nvPr/>
          </p:nvSpPr>
          <p:spPr bwMode="auto">
            <a:xfrm>
              <a:off x="6924380" y="2616925"/>
              <a:ext cx="758958" cy="277038"/>
            </a:xfrm>
            <a:prstGeom prst="rect">
              <a:avLst/>
            </a:prstGeom>
            <a:pattFill prst="openDmnd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GB" altLang="en-US" sz="1200" b="1"/>
                <a:t>Transfers</a:t>
              </a:r>
            </a:p>
          </p:txBody>
        </p:sp>
        <p:sp>
          <p:nvSpPr>
            <p:cNvPr id="4124" name="TextBox 23"/>
            <p:cNvSpPr txBox="1">
              <a:spLocks noChangeArrowheads="1"/>
            </p:cNvSpPr>
            <p:nvPr/>
          </p:nvSpPr>
          <p:spPr bwMode="auto">
            <a:xfrm>
              <a:off x="7598983" y="2616925"/>
              <a:ext cx="746970" cy="277038"/>
            </a:xfrm>
            <a:prstGeom prst="rect">
              <a:avLst/>
            </a:prstGeom>
            <a:pattFill prst="openDmnd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GB" altLang="en-US" sz="1200" b="1"/>
                <a:t>Products</a:t>
              </a:r>
            </a:p>
          </p:txBody>
        </p:sp>
        <p:sp>
          <p:nvSpPr>
            <p:cNvPr id="4125" name="TextBox 24"/>
            <p:cNvSpPr txBox="1">
              <a:spLocks noChangeArrowheads="1"/>
            </p:cNvSpPr>
            <p:nvPr/>
          </p:nvSpPr>
          <p:spPr bwMode="auto">
            <a:xfrm>
              <a:off x="7881522" y="2429574"/>
              <a:ext cx="1310387" cy="277038"/>
            </a:xfrm>
            <a:prstGeom prst="rect">
              <a:avLst/>
            </a:prstGeom>
            <a:pattFill prst="openDmnd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GB" altLang="en-US" sz="1200" b="1"/>
                <a:t>Product-Requests</a:t>
              </a:r>
            </a:p>
          </p:txBody>
        </p:sp>
        <p:sp>
          <p:nvSpPr>
            <p:cNvPr id="4126" name="TextBox 25"/>
            <p:cNvSpPr txBox="1">
              <a:spLocks noChangeArrowheads="1"/>
            </p:cNvSpPr>
            <p:nvPr/>
          </p:nvSpPr>
          <p:spPr bwMode="auto">
            <a:xfrm>
              <a:off x="7129142" y="2429574"/>
              <a:ext cx="805760" cy="277038"/>
            </a:xfrm>
            <a:prstGeom prst="rect">
              <a:avLst/>
            </a:prstGeom>
            <a:pattFill prst="openDmnd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GB" altLang="en-US" sz="1200" b="1"/>
                <a:t>Payments</a:t>
              </a: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8308505" y="3101181"/>
              <a:ext cx="442857" cy="446151"/>
            </a:xfrm>
            <a:prstGeom prst="ellipse">
              <a:avLst/>
            </a:prstGeom>
            <a:pattFill prst="openDmnd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GB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grpSp>
          <p:nvGrpSpPr>
            <p:cNvPr id="28" name="Group 27"/>
            <p:cNvGrpSpPr>
              <a:grpSpLocks/>
            </p:cNvGrpSpPr>
            <p:nvPr/>
          </p:nvGrpSpPr>
          <p:grpSpPr bwMode="auto">
            <a:xfrm>
              <a:off x="4219250" y="591938"/>
              <a:ext cx="1092945" cy="2107714"/>
              <a:chOff x="6294121" y="926783"/>
              <a:chExt cx="1165859" cy="2235517"/>
            </a:xfrm>
            <a:pattFill prst="openDmnd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</p:grpSpPr>
          <p:sp>
            <p:nvSpPr>
              <p:cNvPr id="29" name="Rectangle 28"/>
              <p:cNvSpPr/>
              <p:nvPr/>
            </p:nvSpPr>
            <p:spPr>
              <a:xfrm>
                <a:off x="6598672" y="1172880"/>
                <a:ext cx="861308" cy="1989420"/>
              </a:xfrm>
              <a:prstGeom prst="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10" name="Rectangle 29"/>
              <p:cNvSpPr>
                <a:spLocks noChangeArrowheads="1"/>
              </p:cNvSpPr>
              <p:nvPr/>
            </p:nvSpPr>
            <p:spPr bwMode="auto">
              <a:xfrm>
                <a:off x="6598920" y="1214557"/>
                <a:ext cx="861059" cy="39178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GB" altLang="en-US"/>
                  <a:t>IAM</a:t>
                </a: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294121" y="926783"/>
                <a:ext cx="472688" cy="473142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GB" sz="2800" b="1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  <p:grpSp>
          <p:nvGrpSpPr>
            <p:cNvPr id="32" name="Group 31"/>
            <p:cNvGrpSpPr>
              <a:grpSpLocks/>
            </p:cNvGrpSpPr>
            <p:nvPr/>
          </p:nvGrpSpPr>
          <p:grpSpPr bwMode="auto">
            <a:xfrm>
              <a:off x="586511" y="1154794"/>
              <a:ext cx="2701877" cy="3471441"/>
              <a:chOff x="2415540" y="1524000"/>
              <a:chExt cx="2884170" cy="3680460"/>
            </a:xfrm>
            <a:pattFill prst="openDmnd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</p:grpSpPr>
          <p:sp>
            <p:nvSpPr>
              <p:cNvPr id="33" name="Rectangle 32"/>
              <p:cNvSpPr/>
              <p:nvPr/>
            </p:nvSpPr>
            <p:spPr>
              <a:xfrm>
                <a:off x="2415540" y="1524000"/>
                <a:ext cx="1363512" cy="1637876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Feature 1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36198" y="1524000"/>
                <a:ext cx="1363512" cy="1637876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Feature 2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415540" y="3365024"/>
                <a:ext cx="2884170" cy="1839436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Feature 3</a:t>
                </a: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621907" y="2980948"/>
                <a:ext cx="471435" cy="472953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GB" sz="2800" b="1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</p:grp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 smtClean="0"/>
              <a:t>Platform Services</a:t>
            </a:r>
          </a:p>
        </p:txBody>
      </p:sp>
    </p:spTree>
    <p:extLst>
      <p:ext uri="{BB962C8B-B14F-4D97-AF65-F5344CB8AC3E}">
        <p14:creationId xmlns:p14="http://schemas.microsoft.com/office/powerpoint/2010/main" val="20566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511676" y="333375"/>
            <a:ext cx="3019425" cy="1676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Platform Services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216275" y="5157788"/>
            <a:ext cx="2255838" cy="1071562"/>
          </a:xfrm>
          <a:prstGeom prst="rect">
            <a:avLst/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Tokens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054225" y="2636838"/>
            <a:ext cx="2255838" cy="10715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Configuration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888164" y="5157788"/>
            <a:ext cx="2255837" cy="1071562"/>
          </a:xfrm>
          <a:prstGeom prst="rect">
            <a:avLst/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Container Settings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794625" y="2547938"/>
            <a:ext cx="2255838" cy="1071562"/>
          </a:xfrm>
          <a:prstGeom prst="rect">
            <a:avLst/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Themes</a:t>
            </a:r>
          </a:p>
        </p:txBody>
      </p:sp>
      <p:cxnSp>
        <p:nvCxnSpPr>
          <p:cNvPr id="12" name="Straight Arrow Connector 11"/>
          <p:cNvCxnSpPr>
            <a:stCxn id="4" idx="2"/>
            <a:endCxn id="8" idx="0"/>
          </p:cNvCxnSpPr>
          <p:nvPr/>
        </p:nvCxnSpPr>
        <p:spPr bwMode="auto">
          <a:xfrm rot="5400000">
            <a:off x="4288632" y="904082"/>
            <a:ext cx="627063" cy="2838450"/>
          </a:xfrm>
          <a:prstGeom prst="curvedConnector3">
            <a:avLst/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6" idx="0"/>
          </p:cNvCxnSpPr>
          <p:nvPr/>
        </p:nvCxnSpPr>
        <p:spPr bwMode="auto">
          <a:xfrm rot="5400000">
            <a:off x="3608388" y="2744788"/>
            <a:ext cx="3148013" cy="1677988"/>
          </a:xfrm>
          <a:prstGeom prst="curvedConnector3">
            <a:avLst>
              <a:gd name="adj1" fmla="val 50000"/>
            </a:avLst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9" idx="0"/>
          </p:cNvCxnSpPr>
          <p:nvPr/>
        </p:nvCxnSpPr>
        <p:spPr bwMode="auto">
          <a:xfrm rot="16200000" flipH="1">
            <a:off x="5444332" y="2586832"/>
            <a:ext cx="3148013" cy="1993900"/>
          </a:xfrm>
          <a:prstGeom prst="curvedConnector3">
            <a:avLst>
              <a:gd name="adj1" fmla="val 50000"/>
            </a:avLst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2"/>
            <a:endCxn id="10" idx="0"/>
          </p:cNvCxnSpPr>
          <p:nvPr/>
        </p:nvCxnSpPr>
        <p:spPr bwMode="auto">
          <a:xfrm rot="16200000" flipH="1">
            <a:off x="7203282" y="827882"/>
            <a:ext cx="538163" cy="2901950"/>
          </a:xfrm>
          <a:prstGeom prst="curvedConnector3">
            <a:avLst>
              <a:gd name="adj1" fmla="val 50000"/>
            </a:avLst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 bwMode="auto">
          <a:xfrm>
            <a:off x="1800226" y="2414589"/>
            <a:ext cx="442913" cy="4460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2800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7375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welt-atlas.de/datenbank/karten/en/karte-0-9044-e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67"/>
            <a:ext cx="10589342" cy="686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28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"/>
    </mc:Choice>
    <mc:Fallback xmlns="">
      <p:transition spd="slow" advTm="184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511676" y="333375"/>
            <a:ext cx="3019425" cy="1676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Platform Services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216275" y="5157788"/>
            <a:ext cx="2255838" cy="10715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Tokens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054225" y="2636838"/>
            <a:ext cx="2255838" cy="1071562"/>
          </a:xfrm>
          <a:prstGeom prst="rect">
            <a:avLst/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Configuration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888164" y="5157788"/>
            <a:ext cx="2255837" cy="1071562"/>
          </a:xfrm>
          <a:prstGeom prst="rect">
            <a:avLst/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Container Settings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794625" y="2547938"/>
            <a:ext cx="2255838" cy="1071562"/>
          </a:xfrm>
          <a:prstGeom prst="rect">
            <a:avLst/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Themes</a:t>
            </a:r>
          </a:p>
        </p:txBody>
      </p:sp>
      <p:cxnSp>
        <p:nvCxnSpPr>
          <p:cNvPr id="12" name="Straight Arrow Connector 11"/>
          <p:cNvCxnSpPr>
            <a:stCxn id="4" idx="2"/>
            <a:endCxn id="8" idx="0"/>
          </p:cNvCxnSpPr>
          <p:nvPr/>
        </p:nvCxnSpPr>
        <p:spPr bwMode="auto">
          <a:xfrm rot="5400000">
            <a:off x="4288632" y="904082"/>
            <a:ext cx="627063" cy="2838450"/>
          </a:xfrm>
          <a:prstGeom prst="curvedConnector3">
            <a:avLst/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6" idx="0"/>
          </p:cNvCxnSpPr>
          <p:nvPr/>
        </p:nvCxnSpPr>
        <p:spPr bwMode="auto">
          <a:xfrm rot="5400000">
            <a:off x="3608388" y="2744788"/>
            <a:ext cx="3148013" cy="1677988"/>
          </a:xfrm>
          <a:prstGeom prst="curvedConnector3">
            <a:avLst>
              <a:gd name="adj1" fmla="val 50000"/>
            </a:avLst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9" idx="0"/>
          </p:cNvCxnSpPr>
          <p:nvPr/>
        </p:nvCxnSpPr>
        <p:spPr bwMode="auto">
          <a:xfrm rot="16200000" flipH="1">
            <a:off x="5444332" y="2586832"/>
            <a:ext cx="3148013" cy="1993900"/>
          </a:xfrm>
          <a:prstGeom prst="curvedConnector3">
            <a:avLst>
              <a:gd name="adj1" fmla="val 50000"/>
            </a:avLst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2"/>
            <a:endCxn id="10" idx="0"/>
          </p:cNvCxnSpPr>
          <p:nvPr/>
        </p:nvCxnSpPr>
        <p:spPr bwMode="auto">
          <a:xfrm rot="16200000" flipH="1">
            <a:off x="7203282" y="827882"/>
            <a:ext cx="538163" cy="2901950"/>
          </a:xfrm>
          <a:prstGeom prst="curvedConnector3">
            <a:avLst>
              <a:gd name="adj1" fmla="val 50000"/>
            </a:avLst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 bwMode="auto">
          <a:xfrm>
            <a:off x="3008313" y="4933950"/>
            <a:ext cx="442912" cy="44608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2800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2652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511676" y="333375"/>
            <a:ext cx="3019425" cy="1676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Platform Services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216275" y="5157788"/>
            <a:ext cx="2255838" cy="1071562"/>
          </a:xfrm>
          <a:prstGeom prst="rect">
            <a:avLst/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Tokens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054225" y="2636838"/>
            <a:ext cx="2255838" cy="1071562"/>
          </a:xfrm>
          <a:prstGeom prst="rect">
            <a:avLst/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Configuration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888164" y="5157788"/>
            <a:ext cx="2255837" cy="10715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Container Settings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794625" y="2547938"/>
            <a:ext cx="2255838" cy="1071562"/>
          </a:xfrm>
          <a:prstGeom prst="rect">
            <a:avLst/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Themes</a:t>
            </a:r>
          </a:p>
        </p:txBody>
      </p:sp>
      <p:cxnSp>
        <p:nvCxnSpPr>
          <p:cNvPr id="12" name="Straight Arrow Connector 11"/>
          <p:cNvCxnSpPr>
            <a:stCxn id="4" idx="2"/>
            <a:endCxn id="8" idx="0"/>
          </p:cNvCxnSpPr>
          <p:nvPr/>
        </p:nvCxnSpPr>
        <p:spPr bwMode="auto">
          <a:xfrm rot="5400000">
            <a:off x="4288632" y="904082"/>
            <a:ext cx="627063" cy="2838450"/>
          </a:xfrm>
          <a:prstGeom prst="curvedConnector3">
            <a:avLst/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6" idx="0"/>
          </p:cNvCxnSpPr>
          <p:nvPr/>
        </p:nvCxnSpPr>
        <p:spPr bwMode="auto">
          <a:xfrm rot="5400000">
            <a:off x="3608388" y="2744788"/>
            <a:ext cx="3148013" cy="1677988"/>
          </a:xfrm>
          <a:prstGeom prst="curvedConnector3">
            <a:avLst>
              <a:gd name="adj1" fmla="val 50000"/>
            </a:avLst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9" idx="0"/>
          </p:cNvCxnSpPr>
          <p:nvPr/>
        </p:nvCxnSpPr>
        <p:spPr bwMode="auto">
          <a:xfrm rot="16200000" flipH="1">
            <a:off x="5444332" y="2586832"/>
            <a:ext cx="3148013" cy="1993900"/>
          </a:xfrm>
          <a:prstGeom prst="curvedConnector3">
            <a:avLst>
              <a:gd name="adj1" fmla="val 50000"/>
            </a:avLst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2"/>
            <a:endCxn id="10" idx="0"/>
          </p:cNvCxnSpPr>
          <p:nvPr/>
        </p:nvCxnSpPr>
        <p:spPr bwMode="auto">
          <a:xfrm rot="16200000" flipH="1">
            <a:off x="7203282" y="827882"/>
            <a:ext cx="538163" cy="2901950"/>
          </a:xfrm>
          <a:prstGeom prst="curvedConnector3">
            <a:avLst>
              <a:gd name="adj1" fmla="val 50000"/>
            </a:avLst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 bwMode="auto">
          <a:xfrm>
            <a:off x="6596063" y="4965700"/>
            <a:ext cx="442912" cy="44608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2800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476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511676" y="333375"/>
            <a:ext cx="3019425" cy="1676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Platform Services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216275" y="5157788"/>
            <a:ext cx="2255838" cy="1071562"/>
          </a:xfrm>
          <a:prstGeom prst="rect">
            <a:avLst/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Tokens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054225" y="2636838"/>
            <a:ext cx="2255838" cy="1071562"/>
          </a:xfrm>
          <a:prstGeom prst="rect">
            <a:avLst/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Configuration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888164" y="5157788"/>
            <a:ext cx="2255837" cy="1071562"/>
          </a:xfrm>
          <a:prstGeom prst="rect">
            <a:avLst/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Container Settings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794625" y="2547938"/>
            <a:ext cx="2255838" cy="10715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Themes</a:t>
            </a:r>
          </a:p>
        </p:txBody>
      </p:sp>
      <p:cxnSp>
        <p:nvCxnSpPr>
          <p:cNvPr id="12" name="Straight Arrow Connector 11"/>
          <p:cNvCxnSpPr>
            <a:stCxn id="4" idx="2"/>
            <a:endCxn id="8" idx="0"/>
          </p:cNvCxnSpPr>
          <p:nvPr/>
        </p:nvCxnSpPr>
        <p:spPr bwMode="auto">
          <a:xfrm rot="5400000">
            <a:off x="4288632" y="904082"/>
            <a:ext cx="627063" cy="2838450"/>
          </a:xfrm>
          <a:prstGeom prst="curvedConnector3">
            <a:avLst/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6" idx="0"/>
          </p:cNvCxnSpPr>
          <p:nvPr/>
        </p:nvCxnSpPr>
        <p:spPr bwMode="auto">
          <a:xfrm rot="5400000">
            <a:off x="3608388" y="2744788"/>
            <a:ext cx="3148013" cy="1677988"/>
          </a:xfrm>
          <a:prstGeom prst="curvedConnector3">
            <a:avLst>
              <a:gd name="adj1" fmla="val 50000"/>
            </a:avLst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9" idx="0"/>
          </p:cNvCxnSpPr>
          <p:nvPr/>
        </p:nvCxnSpPr>
        <p:spPr bwMode="auto">
          <a:xfrm rot="16200000" flipH="1">
            <a:off x="5444332" y="2586832"/>
            <a:ext cx="3148013" cy="1993900"/>
          </a:xfrm>
          <a:prstGeom prst="curvedConnector3">
            <a:avLst>
              <a:gd name="adj1" fmla="val 50000"/>
            </a:avLst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2"/>
            <a:endCxn id="10" idx="0"/>
          </p:cNvCxnSpPr>
          <p:nvPr/>
        </p:nvCxnSpPr>
        <p:spPr bwMode="auto">
          <a:xfrm rot="16200000" flipH="1">
            <a:off x="7203282" y="827882"/>
            <a:ext cx="538163" cy="2901950"/>
          </a:xfrm>
          <a:prstGeom prst="curvedConnector3">
            <a:avLst>
              <a:gd name="adj1" fmla="val 50000"/>
            </a:avLst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 bwMode="auto">
          <a:xfrm>
            <a:off x="7518401" y="2332039"/>
            <a:ext cx="442913" cy="4460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2800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3563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 smtClean="0"/>
              <a:t>Microservice Framework</a:t>
            </a:r>
            <a:endParaRPr lang="en-NZ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4949826" y="1420814"/>
            <a:ext cx="2417763" cy="1343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 err="1">
                <a:solidFill>
                  <a:schemeClr val="tx1"/>
                </a:solidFill>
              </a:rPr>
              <a:t>Microservice</a:t>
            </a:r>
            <a:r>
              <a:rPr lang="en-GB" dirty="0">
                <a:solidFill>
                  <a:schemeClr val="tx1"/>
                </a:solidFill>
              </a:rPr>
              <a:t> </a:t>
            </a:r>
          </a:p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Nuget</a:t>
            </a:r>
            <a:r>
              <a:rPr lang="en-GB" dirty="0">
                <a:solidFill>
                  <a:schemeClr val="tx1"/>
                </a:solidFill>
              </a:rPr>
              <a:t> Package)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216275" y="4941888"/>
            <a:ext cx="1804988" cy="8572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Logging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063751" y="3298825"/>
            <a:ext cx="1806575" cy="8588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Authentication Modules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880101" y="4391025"/>
            <a:ext cx="1806575" cy="8588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Generic CRUD</a:t>
            </a:r>
          </a:p>
        </p:txBody>
      </p:sp>
      <p:cxnSp>
        <p:nvCxnSpPr>
          <p:cNvPr id="9" name="Straight Arrow Connector 11"/>
          <p:cNvCxnSpPr>
            <a:stCxn id="4" idx="2"/>
            <a:endCxn id="6" idx="0"/>
          </p:cNvCxnSpPr>
          <p:nvPr/>
        </p:nvCxnSpPr>
        <p:spPr bwMode="auto">
          <a:xfrm rot="5400000">
            <a:off x="4295776" y="1435101"/>
            <a:ext cx="534987" cy="3192462"/>
          </a:xfrm>
          <a:prstGeom prst="curvedConnector3">
            <a:avLst/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14"/>
          <p:cNvCxnSpPr>
            <a:stCxn id="4" idx="2"/>
            <a:endCxn id="5" idx="0"/>
          </p:cNvCxnSpPr>
          <p:nvPr/>
        </p:nvCxnSpPr>
        <p:spPr bwMode="auto">
          <a:xfrm rot="5400000">
            <a:off x="4049713" y="2832101"/>
            <a:ext cx="2178050" cy="2041525"/>
          </a:xfrm>
          <a:prstGeom prst="curvedConnector3">
            <a:avLst>
              <a:gd name="adj1" fmla="val 50000"/>
            </a:avLst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7"/>
          <p:cNvCxnSpPr>
            <a:stCxn id="4" idx="2"/>
            <a:endCxn id="7" idx="0"/>
          </p:cNvCxnSpPr>
          <p:nvPr/>
        </p:nvCxnSpPr>
        <p:spPr bwMode="auto">
          <a:xfrm rot="16200000" flipH="1">
            <a:off x="5657058" y="3264695"/>
            <a:ext cx="1627187" cy="625475"/>
          </a:xfrm>
          <a:prstGeom prst="curvedConnector3">
            <a:avLst>
              <a:gd name="adj1" fmla="val 50000"/>
            </a:avLst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8399464" y="3148014"/>
            <a:ext cx="1806575" cy="8588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Generic CRUD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8543926" y="3422650"/>
            <a:ext cx="1806575" cy="8588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5" name="Straight Arrow Connector 17"/>
          <p:cNvCxnSpPr>
            <a:stCxn id="4" idx="2"/>
            <a:endCxn id="13" idx="1"/>
          </p:cNvCxnSpPr>
          <p:nvPr/>
        </p:nvCxnSpPr>
        <p:spPr bwMode="auto">
          <a:xfrm rot="16200000" flipH="1">
            <a:off x="6872289" y="2051051"/>
            <a:ext cx="814387" cy="2239963"/>
          </a:xfrm>
          <a:prstGeom prst="curvedConnector2">
            <a:avLst/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6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 smtClean="0"/>
              <a:t>Existing Microservices</a:t>
            </a:r>
            <a:endParaRPr lang="en-NZ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5519739" y="4292600"/>
            <a:ext cx="1944687" cy="10810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Logging Microservice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855914" y="1916113"/>
            <a:ext cx="2376487" cy="14335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Platform Services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967664" y="4292600"/>
            <a:ext cx="1944687" cy="10810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Auditing Microservice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456364" y="1916113"/>
            <a:ext cx="2376487" cy="14335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Enterprise </a:t>
            </a:r>
            <a:r>
              <a:rPr lang="en-GB" dirty="0" err="1">
                <a:solidFill>
                  <a:schemeClr val="tx1"/>
                </a:solidFill>
              </a:rPr>
              <a:t>Microservice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1"/>
          <p:cNvCxnSpPr>
            <a:stCxn id="12" idx="2"/>
            <a:endCxn id="5" idx="0"/>
          </p:cNvCxnSpPr>
          <p:nvPr/>
        </p:nvCxnSpPr>
        <p:spPr bwMode="auto">
          <a:xfrm rot="5400000">
            <a:off x="6596064" y="3244851"/>
            <a:ext cx="942975" cy="1152525"/>
          </a:xfrm>
          <a:prstGeom prst="curvedConnector3">
            <a:avLst>
              <a:gd name="adj1" fmla="val 50000"/>
            </a:avLst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1"/>
          <p:cNvCxnSpPr>
            <a:stCxn id="12" idx="2"/>
            <a:endCxn id="7" idx="0"/>
          </p:cNvCxnSpPr>
          <p:nvPr/>
        </p:nvCxnSpPr>
        <p:spPr bwMode="auto">
          <a:xfrm rot="16200000" flipH="1">
            <a:off x="7820820" y="3172620"/>
            <a:ext cx="942975" cy="1296987"/>
          </a:xfrm>
          <a:prstGeom prst="curvedConnector3">
            <a:avLst>
              <a:gd name="adj1" fmla="val 50000"/>
            </a:avLst>
          </a:pr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51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 smtClean="0"/>
              <a:t>Microsoft Release Management</a:t>
            </a:r>
            <a:endParaRPr lang="en-NZ" smtClean="0"/>
          </a:p>
        </p:txBody>
      </p:sp>
      <p:sp>
        <p:nvSpPr>
          <p:cNvPr id="3" name="Pentagon 2"/>
          <p:cNvSpPr/>
          <p:nvPr/>
        </p:nvSpPr>
        <p:spPr>
          <a:xfrm>
            <a:off x="2141539" y="3113088"/>
            <a:ext cx="1081087" cy="107950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NZ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" name="Chevron 3"/>
          <p:cNvSpPr/>
          <p:nvPr/>
        </p:nvSpPr>
        <p:spPr>
          <a:xfrm>
            <a:off x="5159376" y="3113088"/>
            <a:ext cx="2530475" cy="10795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NZ" dirty="0">
                <a:solidFill>
                  <a:schemeClr val="tx1"/>
                </a:solidFill>
              </a:rPr>
              <a:t>Testing</a:t>
            </a:r>
          </a:p>
        </p:txBody>
      </p:sp>
      <p:sp>
        <p:nvSpPr>
          <p:cNvPr id="15" name="Chevron 14"/>
          <p:cNvSpPr/>
          <p:nvPr/>
        </p:nvSpPr>
        <p:spPr>
          <a:xfrm>
            <a:off x="2925764" y="3113088"/>
            <a:ext cx="2530475" cy="10795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NZ" dirty="0">
                <a:solidFill>
                  <a:schemeClr val="tx1"/>
                </a:solidFill>
              </a:rPr>
              <a:t>Development</a:t>
            </a:r>
          </a:p>
        </p:txBody>
      </p:sp>
      <p:sp>
        <p:nvSpPr>
          <p:cNvPr id="16" name="Chevron 15"/>
          <p:cNvSpPr/>
          <p:nvPr/>
        </p:nvSpPr>
        <p:spPr>
          <a:xfrm>
            <a:off x="7392989" y="3113088"/>
            <a:ext cx="2530475" cy="10795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NZ" dirty="0">
                <a:solidFill>
                  <a:schemeClr val="tx1"/>
                </a:solidFill>
              </a:rPr>
              <a:t>Production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3071813" y="3430589"/>
            <a:ext cx="442912" cy="4460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5297488" y="3430589"/>
            <a:ext cx="442912" cy="4460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Oval 18"/>
          <p:cNvSpPr/>
          <p:nvPr/>
        </p:nvSpPr>
        <p:spPr bwMode="auto">
          <a:xfrm>
            <a:off x="7605713" y="3427414"/>
            <a:ext cx="442912" cy="4460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125663" y="4292601"/>
            <a:ext cx="7797800" cy="5048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One Click Deployment</a:t>
            </a:r>
          </a:p>
        </p:txBody>
      </p:sp>
    </p:spTree>
    <p:extLst>
      <p:ext uri="{BB962C8B-B14F-4D97-AF65-F5344CB8AC3E}">
        <p14:creationId xmlns:p14="http://schemas.microsoft.com/office/powerpoint/2010/main" val="100702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 smtClean="0"/>
              <a:t>Technology Stack</a:t>
            </a:r>
          </a:p>
        </p:txBody>
      </p:sp>
      <p:pic>
        <p:nvPicPr>
          <p:cNvPr id="12291" name="Picture 2" descr="http://blogs.microsoft.co.il/blogs/gilf/nuget_3536634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6" y="1646238"/>
            <a:ext cx="21812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 descr="http://t1.gstatic.com/images?q=tbn:ANd9GcQpru9PEGmljmQMmv8daYZSn1NGujpmSJwFompiA9CAaYZJ4Mh_V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39" y="2228851"/>
            <a:ext cx="3013075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6" descr="http://t1.gstatic.com/images?q=tbn:ANd9GcQUR8Ye7ByFERkWN2m3PiwAoOf53VmVxtMCe8zjbmuafL-V2bvc-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4508500"/>
            <a:ext cx="22860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8" descr="http://www.geeks.gallery/wp-content/uploads/2015/01/jQurery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638" y="4238625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10" descr="http://mgcrea.github.io/angular-7min/images/angularj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338" y="3860801"/>
            <a:ext cx="1611312" cy="161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14" descr="http://www.julioarruda.com.br/wp-content/uploads/2014/10/Tp9qZhEL0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89" y="4941888"/>
            <a:ext cx="2244725" cy="156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12" descr="https://encrypted-tbn2.gstatic.com/images?q=tbn:ANd9GcSWAVYyN7CEL5THkQQvbT_rFxQ2rkqu0YVYFj_0UA_XCYL1XhV2kw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313" y="1612901"/>
            <a:ext cx="1547812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56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 smtClean="0"/>
              <a:t>What next?</a:t>
            </a:r>
          </a:p>
        </p:txBody>
      </p:sp>
      <p:sp>
        <p:nvSpPr>
          <p:cNvPr id="13315" name="AutoShape 4" descr="Image result for visual studio online"/>
          <p:cNvSpPr>
            <a:spLocks noChangeAspect="1" noChangeArrowheads="1"/>
          </p:cNvSpPr>
          <p:nvPr/>
        </p:nvSpPr>
        <p:spPr bwMode="auto">
          <a:xfrm>
            <a:off x="166846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NZ" altLang="en-US"/>
          </a:p>
        </p:txBody>
      </p:sp>
      <p:sp>
        <p:nvSpPr>
          <p:cNvPr id="13316" name="AutoShape 6" descr="Image result for visual studio online"/>
          <p:cNvSpPr>
            <a:spLocks noChangeAspect="1" noChangeArrowheads="1"/>
          </p:cNvSpPr>
          <p:nvPr/>
        </p:nvSpPr>
        <p:spPr bwMode="auto">
          <a:xfrm>
            <a:off x="1820863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NZ" altLang="en-US"/>
          </a:p>
        </p:txBody>
      </p:sp>
      <p:pic>
        <p:nvPicPr>
          <p:cNvPr id="13317" name="Picture 8" descr="http://codeopinion.com/wp-content/uploads/2015/01/vs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9" y="1397001"/>
            <a:ext cx="48482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12" descr="http://bigsebaz.blob.core.windows.net/wordpress/2015/01/az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819650"/>
            <a:ext cx="44767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AutoShape 14" descr="Image result for mongodb"/>
          <p:cNvSpPr>
            <a:spLocks noChangeAspect="1" noChangeArrowheads="1"/>
          </p:cNvSpPr>
          <p:nvPr/>
        </p:nvSpPr>
        <p:spPr bwMode="auto">
          <a:xfrm>
            <a:off x="1973263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NZ" altLang="en-US"/>
          </a:p>
        </p:txBody>
      </p:sp>
      <p:sp>
        <p:nvSpPr>
          <p:cNvPr id="13320" name="AutoShape 16" descr="Image result for mongodb"/>
          <p:cNvSpPr>
            <a:spLocks noChangeAspect="1" noChangeArrowheads="1"/>
          </p:cNvSpPr>
          <p:nvPr/>
        </p:nvSpPr>
        <p:spPr bwMode="auto">
          <a:xfrm>
            <a:off x="2125663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NZ" altLang="en-US"/>
          </a:p>
        </p:txBody>
      </p:sp>
      <p:pic>
        <p:nvPicPr>
          <p:cNvPr id="13321" name="Picture 20" descr="http://news.thewindowsclub.com/wp-content/uploads/2015/04/NoSQ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2328864"/>
            <a:ext cx="3930650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77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140" y="113466"/>
            <a:ext cx="237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>
                    <a:lumMod val="50000"/>
                  </a:schemeClr>
                </a:solidFill>
              </a:rPr>
              <a:t>Next:  </a:t>
            </a:r>
            <a:r>
              <a:rPr lang="en-GB" sz="2800" b="1" dirty="0" err="1" smtClean="0">
                <a:solidFill>
                  <a:schemeClr val="bg1">
                    <a:lumMod val="50000"/>
                  </a:schemeClr>
                </a:solidFill>
              </a:rPr>
              <a:t>Gupreet</a:t>
            </a:r>
            <a:endParaRPr lang="en-GB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436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18132578" cy="6858000"/>
            <a:chOff x="0" y="0"/>
            <a:chExt cx="18132578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66289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6289" y="0"/>
              <a:ext cx="9066289" cy="6858000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24000" y="1710047"/>
            <a:ext cx="9144000" cy="1799915"/>
          </a:xfrm>
        </p:spPr>
        <p:txBody>
          <a:bodyPr>
            <a:noAutofit/>
          </a:bodyPr>
          <a:lstStyle/>
          <a:p>
            <a:r>
              <a:rPr lang="en-GB" sz="115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IAM</a:t>
            </a:r>
            <a:endParaRPr lang="en-GB" sz="115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04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tlaswww.hep.anl.gov/asc/images/atlas_detecto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6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0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6"/>
    </mc:Choice>
    <mc:Fallback xmlns="">
      <p:transition spd="slow" advTm="1416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09800" y="2130425"/>
            <a:ext cx="7772400" cy="18034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Identity &amp; Access Management (IAM)</a:t>
            </a:r>
            <a:endParaRPr lang="en-NZ" altLang="en-US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758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Vision?</a:t>
            </a:r>
            <a:endParaRPr lang="en-NZ" altLang="en-US" smtClean="0">
              <a:solidFill>
                <a:schemeClr val="bg1"/>
              </a:solidFill>
            </a:endParaRPr>
          </a:p>
        </p:txBody>
      </p:sp>
      <p:pic>
        <p:nvPicPr>
          <p:cNvPr id="3075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99657" y="1412776"/>
            <a:ext cx="6274247" cy="48620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106846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Single front door</a:t>
            </a:r>
            <a:endParaRPr lang="en-NZ" altLang="en-US" smtClean="0">
              <a:solidFill>
                <a:schemeClr val="bg1"/>
              </a:solidFill>
            </a:endParaRPr>
          </a:p>
        </p:txBody>
      </p:sp>
      <p:pic>
        <p:nvPicPr>
          <p:cNvPr id="409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4514" y="1600201"/>
            <a:ext cx="6022975" cy="45259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28804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40" y="476673"/>
            <a:ext cx="8064896" cy="573890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44866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Technology transition</a:t>
            </a:r>
            <a:endParaRPr lang="en-NZ" altLang="en-US" smtClean="0">
              <a:solidFill>
                <a:schemeClr val="bg1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9" y="1556793"/>
            <a:ext cx="7002591" cy="437661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51564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Password length</a:t>
            </a:r>
            <a:endParaRPr lang="en-NZ" altLang="en-US" smtClean="0">
              <a:solidFill>
                <a:schemeClr val="bg1"/>
              </a:solidFill>
            </a:endParaRPr>
          </a:p>
        </p:txBody>
      </p:sp>
      <p:pic>
        <p:nvPicPr>
          <p:cNvPr id="7171" name="Picture 6" descr="C:\Users\MarkBir\AppData\Local\Temp\SNAGHTMLa8fd1d67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7213" y="1341438"/>
            <a:ext cx="3529012" cy="4811712"/>
          </a:xfrm>
          <a:noFill/>
        </p:spPr>
      </p:pic>
    </p:spTree>
    <p:extLst>
      <p:ext uri="{BB962C8B-B14F-4D97-AF65-F5344CB8AC3E}">
        <p14:creationId xmlns:p14="http://schemas.microsoft.com/office/powerpoint/2010/main" val="17564708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How?</a:t>
            </a:r>
            <a:endParaRPr lang="en-NZ" altLang="en-US" smtClean="0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2423592" y="1412776"/>
          <a:ext cx="7560840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54229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Legacy Integration</a:t>
            </a:r>
            <a:endParaRPr lang="en-NZ" altLang="en-US" smtClean="0">
              <a:solidFill>
                <a:schemeClr val="bg1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1412776"/>
            <a:ext cx="5040560" cy="504056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60860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Performance</a:t>
            </a:r>
            <a:endParaRPr lang="en-NZ" altLang="en-US" smtClean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412777"/>
            <a:ext cx="6480720" cy="48634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42439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140" y="113466"/>
            <a:ext cx="2174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>
                    <a:lumMod val="50000"/>
                  </a:schemeClr>
                </a:solidFill>
              </a:rPr>
              <a:t>Next:  Patrick</a:t>
            </a:r>
            <a:endParaRPr lang="en-GB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88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craigfarndale.co.nz/wp-content/uploads/2010/02/ASB-Goldstein-500x3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903" y="1594244"/>
            <a:ext cx="5642733" cy="349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12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4"/>
    </mc:Choice>
    <mc:Fallback xmlns="">
      <p:transition spd="slow" advTm="1184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18132578" cy="6858000"/>
            <a:chOff x="0" y="0"/>
            <a:chExt cx="18132578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66289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6289" y="0"/>
              <a:ext cx="9066289" cy="6858000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24000" y="1710047"/>
            <a:ext cx="9144000" cy="1799915"/>
          </a:xfrm>
        </p:spPr>
        <p:txBody>
          <a:bodyPr>
            <a:noAutofit/>
          </a:bodyPr>
          <a:lstStyle/>
          <a:p>
            <a:r>
              <a:rPr lang="en-GB" sz="115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Fastnet</a:t>
            </a:r>
            <a:r>
              <a:rPr lang="en-GB" sz="115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Classic</a:t>
            </a:r>
            <a:endParaRPr lang="en-GB" sz="115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50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8" name="Picture 14" descr="http://blog.bankbazaar.com/wp-content/uploads/2014/07/credit-card-rewar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6338" y="2424114"/>
            <a:ext cx="1727200" cy="17287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http://blog.bankbazaar.com/wp-content/uploads/2014/07/credit-card-rewar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6338" y="4594225"/>
            <a:ext cx="1727200" cy="1727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ttp://blog.bankbazaar.com/wp-content/uploads/2014/07/credit-card-rewar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6338" y="260350"/>
            <a:ext cx="1727200" cy="17287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http://bnbanetwork.com/wp-content/uploads/2011/01/Lightbulb_Business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1785939"/>
            <a:ext cx="4049712" cy="30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12" idx="3"/>
            <a:endCxn id="11280" idx="1"/>
          </p:cNvCxnSpPr>
          <p:nvPr/>
        </p:nvCxnSpPr>
        <p:spPr>
          <a:xfrm>
            <a:off x="4173539" y="1125538"/>
            <a:ext cx="1851025" cy="2178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1278" idx="3"/>
            <a:endCxn id="11280" idx="1"/>
          </p:cNvCxnSpPr>
          <p:nvPr/>
        </p:nvCxnSpPr>
        <p:spPr>
          <a:xfrm>
            <a:off x="4173539" y="3287714"/>
            <a:ext cx="1851025" cy="15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1" idx="3"/>
            <a:endCxn id="11280" idx="1"/>
          </p:cNvCxnSpPr>
          <p:nvPr/>
        </p:nvCxnSpPr>
        <p:spPr>
          <a:xfrm flipV="1">
            <a:off x="4173539" y="3303589"/>
            <a:ext cx="1851025" cy="2154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847528" y="116633"/>
            <a:ext cx="4400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True Rewards</a:t>
            </a:r>
            <a:endParaRPr lang="en-NZ" sz="6000" dirty="0"/>
          </a:p>
        </p:txBody>
      </p:sp>
    </p:spTree>
    <p:extLst>
      <p:ext uri="{BB962C8B-B14F-4D97-AF65-F5344CB8AC3E}">
        <p14:creationId xmlns:p14="http://schemas.microsoft.com/office/powerpoint/2010/main" val="120774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77521E-8 L 0.31944 0.0004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2" y="2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07568" y="288032"/>
            <a:ext cx="7773762" cy="6381328"/>
            <a:chOff x="683568" y="288032"/>
            <a:chExt cx="7773762" cy="6381328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288032"/>
              <a:ext cx="7773762" cy="6381328"/>
            </a:xfrm>
            <a:prstGeom prst="rect">
              <a:avLst/>
            </a:prstGeom>
            <a:solidFill>
              <a:srgbClr val="FF9999">
                <a:alpha val="14902"/>
              </a:srgbClr>
            </a:solidFill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" name="Rectangle 2"/>
            <p:cNvSpPr/>
            <p:nvPr/>
          </p:nvSpPr>
          <p:spPr>
            <a:xfrm>
              <a:off x="3491345" y="5272643"/>
              <a:ext cx="4945337" cy="1365663"/>
            </a:xfrm>
            <a:prstGeom prst="rect">
              <a:avLst/>
            </a:prstGeom>
            <a:solidFill>
              <a:srgbClr val="FF9999">
                <a:alpha val="2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308975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699528" y="1057846"/>
            <a:ext cx="8788961" cy="4531394"/>
            <a:chOff x="175527" y="1057846"/>
            <a:chExt cx="8788961" cy="453139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527" y="1057846"/>
              <a:ext cx="8788961" cy="45313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2054430" y="4112697"/>
              <a:ext cx="4085113" cy="1368152"/>
            </a:xfrm>
            <a:prstGeom prst="rect">
              <a:avLst/>
            </a:prstGeom>
            <a:solidFill>
              <a:srgbClr val="FF9999">
                <a:alpha val="2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149748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www.pascad.nl/wp-content/uploads/2014/10/Stackclim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88012" y="2493491"/>
            <a:ext cx="2381250" cy="2095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www.docusign.com/blog/wp-content/uploads/2014/03/shutterstock_1162832833-720x51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45050" y="2101379"/>
            <a:ext cx="4067175" cy="2879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75520" y="109082"/>
            <a:ext cx="6984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6000" dirty="0"/>
              <a:t>Digital Acceptance</a:t>
            </a:r>
          </a:p>
        </p:txBody>
      </p:sp>
    </p:spTree>
    <p:extLst>
      <p:ext uri="{BB962C8B-B14F-4D97-AF65-F5344CB8AC3E}">
        <p14:creationId xmlns:p14="http://schemas.microsoft.com/office/powerpoint/2010/main" val="238651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847528" y="692696"/>
            <a:ext cx="8470492" cy="5544616"/>
            <a:chOff x="323528" y="692696"/>
            <a:chExt cx="8470492" cy="554461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692696"/>
              <a:ext cx="8470492" cy="5544616"/>
            </a:xfrm>
            <a:prstGeom prst="rect">
              <a:avLst/>
            </a:prstGeom>
            <a:solidFill>
              <a:srgbClr val="FF9999">
                <a:alpha val="20000"/>
              </a:srgbClr>
            </a:solidFill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Rectangle 3"/>
            <p:cNvSpPr/>
            <p:nvPr/>
          </p:nvSpPr>
          <p:spPr>
            <a:xfrm>
              <a:off x="1799313" y="2000715"/>
              <a:ext cx="6595250" cy="599981"/>
            </a:xfrm>
            <a:prstGeom prst="rect">
              <a:avLst/>
            </a:prstGeom>
            <a:solidFill>
              <a:srgbClr val="FF9999">
                <a:alpha val="2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266681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087" y="548680"/>
            <a:ext cx="8649236" cy="5760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9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282380" y="188641"/>
            <a:ext cx="7414021" cy="6423701"/>
            <a:chOff x="758379" y="188640"/>
            <a:chExt cx="7414021" cy="6423701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379" y="188640"/>
              <a:ext cx="7414021" cy="6423701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971600" y="5589240"/>
              <a:ext cx="4320480" cy="360040"/>
            </a:xfrm>
            <a:prstGeom prst="rect">
              <a:avLst/>
            </a:prstGeom>
            <a:solidFill>
              <a:srgbClr val="FF9999">
                <a:alpha val="2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191636" y="6177179"/>
              <a:ext cx="833150" cy="369452"/>
            </a:xfrm>
            <a:prstGeom prst="rect">
              <a:avLst/>
            </a:prstGeom>
            <a:solidFill>
              <a:srgbClr val="FF999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226846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5" name="Picture 11" descr="http://i.telegraph.co.uk/multimedia/archive/01844/traders_1844013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2889" y="1533425"/>
            <a:ext cx="4416425" cy="27638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ttp://yourhiddenpotential.co.uk/wp-content/uploads/Share-trading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64200" y="3478114"/>
            <a:ext cx="3810000" cy="2543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75520" y="109082"/>
            <a:ext cx="6984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Online Share Trading</a:t>
            </a:r>
            <a:endParaRPr lang="en-NZ" sz="6000" dirty="0"/>
          </a:p>
        </p:txBody>
      </p:sp>
    </p:spTree>
    <p:extLst>
      <p:ext uri="{BB962C8B-B14F-4D97-AF65-F5344CB8AC3E}">
        <p14:creationId xmlns:p14="http://schemas.microsoft.com/office/powerpoint/2010/main" val="169818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06576" y="333376"/>
            <a:ext cx="8501063" cy="6164263"/>
            <a:chOff x="282575" y="333375"/>
            <a:chExt cx="8501063" cy="6164263"/>
          </a:xfrm>
        </p:grpSpPr>
        <p:pic>
          <p:nvPicPr>
            <p:cNvPr id="7175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575" y="333375"/>
              <a:ext cx="8501063" cy="616426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375065" y="2264997"/>
              <a:ext cx="3841244" cy="193195"/>
            </a:xfrm>
            <a:prstGeom prst="rect">
              <a:avLst/>
            </a:prstGeom>
            <a:solidFill>
              <a:srgbClr val="FF9999">
                <a:alpha val="2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37294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902683"/>
            <a:ext cx="9144000" cy="1152711"/>
          </a:xfrm>
        </p:spPr>
        <p:txBody>
          <a:bodyPr/>
          <a:lstStyle/>
          <a:p>
            <a:r>
              <a:rPr lang="en-GB" b="1" dirty="0" smtClean="0"/>
              <a:t>Atlas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52500" y="2764536"/>
            <a:ext cx="9144000" cy="1655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 smtClean="0"/>
              <a:t>ASB’s </a:t>
            </a:r>
            <a:r>
              <a:rPr lang="en-GB" sz="4400" b="1" dirty="0" smtClean="0"/>
              <a:t>next-generation</a:t>
            </a:r>
            <a:r>
              <a:rPr lang="en-GB" sz="4400" dirty="0" smtClean="0"/>
              <a:t> platform</a:t>
            </a:r>
            <a:endParaRPr lang="en-GB" sz="4400" dirty="0"/>
          </a:p>
        </p:txBody>
      </p:sp>
      <p:pic>
        <p:nvPicPr>
          <p:cNvPr id="1026" name="Picture 2" descr="http://fc08.deviantart.net/fs70/f/2011/267/1/3/profile_picture_by_butler_jeeves-d4ar6t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4933949"/>
            <a:ext cx="28575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595964"/>
            <a:ext cx="2782024" cy="62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33"/>
    </mc:Choice>
    <mc:Fallback xmlns="">
      <p:transition spd="slow" advTm="8833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www.propertytradingcenter.com/imot/wp-content/uploads/2015/01/house_price_increase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67982" y="1363874"/>
            <a:ext cx="3068178" cy="22091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https://c1.staticflickr.com/7/6064/6129594083_30054fa3ef_z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60844" y="4204899"/>
            <a:ext cx="3329271" cy="22172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http://blogs.baruch.cuny.edu/scdc/files/2012/01/Apply-Onlin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04112" y="3989779"/>
            <a:ext cx="2592288" cy="2376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 descr="http://skinsalonsolutions.com/wp-content/uploads/2011/07/cross_transpare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948" y="3989779"/>
            <a:ext cx="3685061" cy="275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75520" y="109082"/>
            <a:ext cx="856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Pre-assessment Limit </a:t>
            </a:r>
            <a:r>
              <a:rPr lang="en-US" sz="4400" dirty="0"/>
              <a:t>(PALs2)</a:t>
            </a:r>
            <a:endParaRPr lang="en-NZ" sz="6000" dirty="0"/>
          </a:p>
        </p:txBody>
      </p:sp>
    </p:spTree>
    <p:extLst>
      <p:ext uri="{BB962C8B-B14F-4D97-AF65-F5344CB8AC3E}">
        <p14:creationId xmlns:p14="http://schemas.microsoft.com/office/powerpoint/2010/main" val="21721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7" dur="indefinite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47528" y="476672"/>
            <a:ext cx="8522184" cy="5904656"/>
            <a:chOff x="323528" y="476672"/>
            <a:chExt cx="8522184" cy="5904656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6672"/>
              <a:ext cx="8522184" cy="590465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287731" y="2360755"/>
              <a:ext cx="720080" cy="216024"/>
            </a:xfrm>
            <a:prstGeom prst="rect">
              <a:avLst/>
            </a:prstGeom>
            <a:solidFill>
              <a:srgbClr val="FF9999">
                <a:alpha val="2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42617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95600" y="182868"/>
            <a:ext cx="7200800" cy="6486492"/>
            <a:chOff x="971600" y="182868"/>
            <a:chExt cx="7200800" cy="6486492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82868"/>
              <a:ext cx="7200800" cy="64864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280205" y="3832808"/>
              <a:ext cx="2808312" cy="1112851"/>
            </a:xfrm>
            <a:prstGeom prst="rect">
              <a:avLst/>
            </a:prstGeom>
            <a:solidFill>
              <a:srgbClr val="FF9999">
                <a:alpha val="2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306173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1124745"/>
            <a:ext cx="8830709" cy="4150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6891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464152" y="1052737"/>
            <a:ext cx="2160240" cy="5344229"/>
            <a:chOff x="5724128" y="605051"/>
            <a:chExt cx="2304256" cy="5454223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605051"/>
              <a:ext cx="2304256" cy="545422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5795379" y="3717032"/>
              <a:ext cx="1935457" cy="1781243"/>
            </a:xfrm>
            <a:prstGeom prst="rect">
              <a:avLst/>
            </a:prstGeom>
            <a:solidFill>
              <a:srgbClr val="FF9999">
                <a:alpha val="2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75520" y="109082"/>
            <a:ext cx="5472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Left Hand Menu</a:t>
            </a:r>
            <a:endParaRPr lang="en-NZ" sz="6000" dirty="0"/>
          </a:p>
        </p:txBody>
      </p:sp>
      <p:pic>
        <p:nvPicPr>
          <p:cNvPr id="8207" name="Picture 15" descr="http://itsmarketoclocksomewhere.bkwalkerscafe.com/wp-content/uploads/2013/09/increase-sal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258772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93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http://contentequalsmoney.com/wp-content/uploads/2012/06/seeking1-300x3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6471" y="2155676"/>
            <a:ext cx="2857500" cy="28575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8" name="Picture 2" descr="http://blog.24-7pressrelease.com/wp-content/uploads/2013/12/tracking-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47729" y="3003402"/>
            <a:ext cx="2276475" cy="200977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75520" y="109082"/>
            <a:ext cx="42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Site Catalyst</a:t>
            </a:r>
            <a:endParaRPr lang="en-NZ" sz="6000" dirty="0"/>
          </a:p>
        </p:txBody>
      </p:sp>
    </p:spTree>
    <p:extLst>
      <p:ext uri="{BB962C8B-B14F-4D97-AF65-F5344CB8AC3E}">
        <p14:creationId xmlns:p14="http://schemas.microsoft.com/office/powerpoint/2010/main" val="124743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0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665" r="350" b="1561"/>
          <a:stretch/>
        </p:blipFill>
        <p:spPr bwMode="auto">
          <a:xfrm>
            <a:off x="1703512" y="620688"/>
            <a:ext cx="8781718" cy="5616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02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1824" y="1412776"/>
            <a:ext cx="5112568" cy="2383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3368894" y="2823892"/>
            <a:ext cx="3733106" cy="3338190"/>
            <a:chOff x="2411760" y="694438"/>
            <a:chExt cx="4381500" cy="4229100"/>
          </a:xfrm>
        </p:grpSpPr>
        <p:pic>
          <p:nvPicPr>
            <p:cNvPr id="1229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694438"/>
              <a:ext cx="4381500" cy="42291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554635" y="2276581"/>
              <a:ext cx="2233612" cy="7918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NZ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54635" y="764262"/>
              <a:ext cx="3530600" cy="12965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NZ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75520" y="109082"/>
            <a:ext cx="5688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Automation Build</a:t>
            </a:r>
            <a:endParaRPr lang="en-NZ" sz="6000" dirty="0"/>
          </a:p>
        </p:txBody>
      </p:sp>
    </p:spTree>
    <p:extLst>
      <p:ext uri="{BB962C8B-B14F-4D97-AF65-F5344CB8AC3E}">
        <p14:creationId xmlns:p14="http://schemas.microsoft.com/office/powerpoint/2010/main" val="210322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140" y="113466"/>
            <a:ext cx="1923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>
                    <a:lumMod val="50000"/>
                  </a:schemeClr>
                </a:solidFill>
              </a:rPr>
              <a:t>Next:  Andy</a:t>
            </a:r>
            <a:endParaRPr lang="en-GB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54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18132578" cy="6858000"/>
            <a:chOff x="0" y="0"/>
            <a:chExt cx="18132578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66289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6289" y="0"/>
              <a:ext cx="9066289" cy="6858000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24000" y="1710047"/>
            <a:ext cx="9144000" cy="1799915"/>
          </a:xfrm>
        </p:spPr>
        <p:txBody>
          <a:bodyPr>
            <a:noAutofit/>
          </a:bodyPr>
          <a:lstStyle/>
          <a:p>
            <a:r>
              <a:rPr lang="en-GB" sz="8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  <a:r>
              <a:rPr lang="en-GB" sz="8800" b="1" baseline="3000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rd</a:t>
            </a:r>
            <a:r>
              <a:rPr lang="en-GB" sz="8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Party Integration</a:t>
            </a:r>
            <a:endParaRPr lang="en-GB" sz="8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247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7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0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16"/>
    </mc:Choice>
    <mc:Fallback xmlns="">
      <p:transition spd="slow" advTm="18516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552" y="27089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NZ" dirty="0"/>
              <a:t>Third Party </a:t>
            </a:r>
            <a:r>
              <a:rPr lang="en-NZ" dirty="0" smtClean="0"/>
              <a:t>Integration</a:t>
            </a:r>
            <a:br>
              <a:rPr lang="en-NZ" dirty="0" smtClean="0"/>
            </a:br>
            <a:r>
              <a:rPr lang="en-NZ" dirty="0">
                <a:solidFill>
                  <a:srgbClr val="FFC000"/>
                </a:solidFill>
              </a:rPr>
              <a:t>“To improve the life of the small business customer”</a:t>
            </a:r>
            <a:br>
              <a:rPr lang="en-NZ" dirty="0">
                <a:solidFill>
                  <a:srgbClr val="FFC000"/>
                </a:solidFill>
              </a:rPr>
            </a:b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85" y="5070711"/>
            <a:ext cx="1762125" cy="809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82" y="4797152"/>
            <a:ext cx="1212726" cy="1212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40" y="5095667"/>
            <a:ext cx="1798320" cy="61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5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1" y="1542256"/>
            <a:ext cx="2333625" cy="1962150"/>
          </a:xfrm>
        </p:spPr>
      </p:pic>
      <p:pic>
        <p:nvPicPr>
          <p:cNvPr id="1026" name="Picture 2" descr="C:\Andy\personal\Receipts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260648"/>
            <a:ext cx="8280920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8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1358326"/>
            <a:ext cx="8665703" cy="5072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697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307452"/>
            <a:ext cx="7416824" cy="5088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309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412777"/>
            <a:ext cx="8476170" cy="5171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975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28" y="1268760"/>
            <a:ext cx="8794745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4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548681"/>
            <a:ext cx="8640960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4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1184881"/>
            <a:ext cx="7272807" cy="523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836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484784"/>
            <a:ext cx="9055744" cy="511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273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7" y="1412776"/>
            <a:ext cx="9051448" cy="4888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53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579" y="657373"/>
            <a:ext cx="3589370" cy="477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0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"/>
    </mc:Choice>
    <mc:Fallback xmlns="">
      <p:transition spd="slow" advTm="2425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40" y="1214299"/>
            <a:ext cx="6451476" cy="4577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994" y="2131106"/>
            <a:ext cx="3169519" cy="4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0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386314"/>
            <a:ext cx="6044652" cy="3187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7" y="2407657"/>
            <a:ext cx="2966895" cy="445034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14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4" y="1412775"/>
            <a:ext cx="6768754" cy="3807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2564904"/>
            <a:ext cx="2862064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/>
          <p:cNvSpPr txBox="1">
            <a:spLocks/>
          </p:cNvSpPr>
          <p:nvPr/>
        </p:nvSpPr>
        <p:spPr>
          <a:xfrm>
            <a:off x="2063553" y="472191"/>
            <a:ext cx="7992888" cy="856105"/>
          </a:xfrm>
          <a:prstGeom prst="rect">
            <a:avLst/>
          </a:prstGeom>
        </p:spPr>
        <p:txBody>
          <a:bodyPr anchor="t"/>
          <a:lstStyle>
            <a:lvl1pPr algn="l" defTabSz="520700" rtl="0" eaLnBrk="1" fontAlgn="base" hangingPunct="1">
              <a:lnSpc>
                <a:spcPts val="5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+mj-lt"/>
                <a:ea typeface="MS PGothic" pitchFamily="34" charset="-128"/>
                <a:cs typeface="Geneva" charset="0"/>
              </a:defRPr>
            </a:lvl1pPr>
            <a:lvl2pPr algn="ctr" defTabSz="520700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charset="0"/>
                <a:ea typeface="MS PGothic" pitchFamily="34" charset="-128"/>
                <a:cs typeface="Geneva" charset="0"/>
              </a:defRPr>
            </a:lvl2pPr>
            <a:lvl3pPr algn="ctr" defTabSz="520700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charset="0"/>
                <a:ea typeface="MS PGothic" pitchFamily="34" charset="-128"/>
                <a:cs typeface="Geneva" charset="0"/>
              </a:defRPr>
            </a:lvl3pPr>
            <a:lvl4pPr algn="ctr" defTabSz="520700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charset="0"/>
                <a:ea typeface="MS PGothic" pitchFamily="34" charset="-128"/>
                <a:cs typeface="Geneva" charset="0"/>
              </a:defRPr>
            </a:lvl4pPr>
            <a:lvl5pPr algn="ctr" defTabSz="520700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charset="0"/>
                <a:ea typeface="MS PGothic" pitchFamily="34" charset="-128"/>
                <a:cs typeface="Geneva" charset="0"/>
              </a:defRPr>
            </a:lvl5pPr>
            <a:lvl6pPr marL="457200" algn="ctr" defTabSz="520700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914400" algn="ctr" defTabSz="520700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1371600" algn="ctr" defTabSz="520700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1828800" algn="ctr" defTabSz="520700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pPr>
              <a:spcAft>
                <a:spcPts val="50"/>
              </a:spcAft>
            </a:pPr>
            <a:r>
              <a:rPr lang="en-NZ" sz="2800" dirty="0">
                <a:solidFill>
                  <a:srgbClr val="FFC000"/>
                </a:solidFill>
              </a:rPr>
              <a:t>“To improve the life of the small business customer”</a:t>
            </a:r>
            <a:endParaRPr lang="en-GB" altLang="en-US" sz="2800" b="0" dirty="0">
              <a:solidFill>
                <a:srgbClr val="00009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4" y="1738340"/>
            <a:ext cx="8136903" cy="457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4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140" y="113466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>
                    <a:lumMod val="50000"/>
                  </a:schemeClr>
                </a:solidFill>
              </a:rPr>
              <a:t>Next:  Rhys</a:t>
            </a:r>
            <a:endParaRPr lang="en-GB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86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18132578" cy="6858000"/>
            <a:chOff x="0" y="0"/>
            <a:chExt cx="18132578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66289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6289" y="0"/>
              <a:ext cx="9066289" cy="6858000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24000" y="1710047"/>
            <a:ext cx="9144000" cy="1799915"/>
          </a:xfrm>
        </p:spPr>
        <p:txBody>
          <a:bodyPr>
            <a:noAutofit/>
          </a:bodyPr>
          <a:lstStyle/>
          <a:p>
            <a:r>
              <a:rPr lang="en-GB" sz="115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ASB Mobile</a:t>
            </a:r>
            <a:endParaRPr lang="en-GB" sz="115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482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Image result for Apple ic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NZ" altLang="en-US"/>
          </a:p>
        </p:txBody>
      </p:sp>
      <p:sp>
        <p:nvSpPr>
          <p:cNvPr id="3075" name="AutoShape 4" descr="Image result for Apple icon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NZ" altLang="en-US"/>
          </a:p>
        </p:txBody>
      </p:sp>
      <p:sp>
        <p:nvSpPr>
          <p:cNvPr id="3076" name="AutoShape 6" descr="Image result for Apple icon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NZ" altLang="en-US"/>
          </a:p>
        </p:txBody>
      </p:sp>
      <p:pic>
        <p:nvPicPr>
          <p:cNvPr id="3077" name="Picture 8" descr="http://vrworld.com/wp-content/uploads/2014/05/Apple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1" y="836613"/>
            <a:ext cx="1438275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10" descr="https://www.julianevansblog.com/wp-content/uploads/2012/03/windows-8_logo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6" y="836613"/>
            <a:ext cx="143986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12" descr="https://miapple.me/wp-content/uploads/2015/01/android-icon-gre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288" y="836613"/>
            <a:ext cx="143986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24001" y="2565400"/>
          <a:ext cx="9147174" cy="369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9058"/>
                <a:gridCol w="3049058"/>
                <a:gridCol w="3049058"/>
              </a:tblGrid>
              <a:tr h="369888">
                <a:tc>
                  <a:txBody>
                    <a:bodyPr/>
                    <a:lstStyle/>
                    <a:p>
                      <a:pPr algn="ctr"/>
                      <a:r>
                        <a:rPr lang="en-NZ" sz="1800" dirty="0" smtClean="0"/>
                        <a:t>64 %</a:t>
                      </a:r>
                      <a:endParaRPr lang="en-NZ" sz="1800" dirty="0"/>
                    </a:p>
                  </a:txBody>
                  <a:tcPr marL="91438" marR="91438" marT="45603" marB="45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800" dirty="0" smtClean="0"/>
                        <a:t>&lt; 2 %</a:t>
                      </a:r>
                      <a:endParaRPr lang="en-NZ" sz="1800" dirty="0"/>
                    </a:p>
                  </a:txBody>
                  <a:tcPr marL="91438" marR="91438" marT="45603" marB="45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800" dirty="0" smtClean="0"/>
                        <a:t>34 %</a:t>
                      </a:r>
                      <a:endParaRPr lang="en-NZ" sz="1800" dirty="0"/>
                    </a:p>
                  </a:txBody>
                  <a:tcPr marL="91438" marR="91438" marT="45603" marB="45603"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3030539" y="5373689"/>
          <a:ext cx="6097588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794"/>
                <a:gridCol w="3048794"/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NZ" sz="1800" dirty="0" smtClean="0"/>
                        <a:t>100,000’s</a:t>
                      </a:r>
                      <a:endParaRPr lang="en-NZ" sz="1800" dirty="0"/>
                    </a:p>
                  </a:txBody>
                  <a:tcPr marL="91430" marR="91430" marT="45603" marB="45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800" dirty="0" smtClean="0"/>
                        <a:t>1000’s</a:t>
                      </a:r>
                      <a:endParaRPr lang="en-NZ" sz="1800" dirty="0"/>
                    </a:p>
                  </a:txBody>
                  <a:tcPr marL="91430" marR="91430" marT="45603" marB="45603"/>
                </a:tc>
              </a:tr>
            </a:tbl>
          </a:graphicData>
        </a:graphic>
      </p:graphicFrame>
      <p:pic>
        <p:nvPicPr>
          <p:cNvPr id="3098" name="Picture 13" descr="Inline imag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3573463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9" name="Picture 14" descr="Inline imag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3" y="3573463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00" name="TextBox 14"/>
          <p:cNvSpPr txBox="1">
            <a:spLocks noChangeArrowheads="1"/>
          </p:cNvSpPr>
          <p:nvPr/>
        </p:nvSpPr>
        <p:spPr bwMode="auto">
          <a:xfrm>
            <a:off x="3030538" y="4716463"/>
            <a:ext cx="30654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NZ" altLang="en-US"/>
              <a:t>ASB Mobile</a:t>
            </a:r>
          </a:p>
        </p:txBody>
      </p:sp>
      <p:sp>
        <p:nvSpPr>
          <p:cNvPr id="3101" name="TextBox 15"/>
          <p:cNvSpPr txBox="1">
            <a:spLocks noChangeArrowheads="1"/>
          </p:cNvSpPr>
          <p:nvPr/>
        </p:nvSpPr>
        <p:spPr bwMode="auto">
          <a:xfrm>
            <a:off x="6096001" y="4716463"/>
            <a:ext cx="30210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NZ" altLang="en-US"/>
              <a:t>ASB Business</a:t>
            </a:r>
          </a:p>
        </p:txBody>
      </p:sp>
    </p:spTree>
    <p:extLst>
      <p:ext uri="{BB962C8B-B14F-4D97-AF65-F5344CB8AC3E}">
        <p14:creationId xmlns:p14="http://schemas.microsoft.com/office/powerpoint/2010/main" val="52420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 smtClean="0"/>
              <a:t>Continuous Integration</a:t>
            </a:r>
            <a:endParaRPr lang="en-NZ" altLang="en-US" smtClean="0">
              <a:solidFill>
                <a:srgbClr val="FF0000"/>
              </a:solidFill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altLang="en-US" smtClean="0"/>
          </a:p>
          <a:p>
            <a:endParaRPr lang="en-NZ" altLang="en-US" smtClean="0"/>
          </a:p>
        </p:txBody>
      </p:sp>
      <p:pic>
        <p:nvPicPr>
          <p:cNvPr id="4100" name="Picture 4" descr="http://blog.discountasp.net/wp-content/uploads/2011/05/logo-visualstudio-tf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1484313"/>
            <a:ext cx="15240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8" y="3141663"/>
            <a:ext cx="173355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8" descr="G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3" y="1484313"/>
            <a:ext cx="20955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2" descr="Grad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4508500"/>
            <a:ext cx="32385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4" descr="Jenkins C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997200"/>
            <a:ext cx="37909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10" descr="http://blog.nitromobilesolutions.com/wp-content/uploads/2013/11/icon-bots_2x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4287839"/>
            <a:ext cx="1462088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2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 smtClean="0"/>
              <a:t>Latest Release</a:t>
            </a:r>
          </a:p>
        </p:txBody>
      </p:sp>
      <p:sp>
        <p:nvSpPr>
          <p:cNvPr id="5123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NZ" altLang="en-US" smtClean="0"/>
              <a:t>Card Controls</a:t>
            </a:r>
          </a:p>
        </p:txBody>
      </p:sp>
      <p:sp>
        <p:nvSpPr>
          <p:cNvPr id="5124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NZ" altLang="en-US" smtClean="0"/>
              <a:t>FCA Transfer</a:t>
            </a:r>
          </a:p>
        </p:txBody>
      </p:sp>
      <p:pic>
        <p:nvPicPr>
          <p:cNvPr id="10" name="Picture 3" descr="Screenshot_2015-03-11-13-39-38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7344" y="2421288"/>
            <a:ext cx="2025000" cy="3600000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  <a:extLst/>
        </p:spPr>
      </p:pic>
      <p:pic>
        <p:nvPicPr>
          <p:cNvPr id="11" name="Picture 2" descr="IMG_0729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71872" y="2420888"/>
            <a:ext cx="1872000" cy="3600000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  <a:extLst/>
        </p:spPr>
      </p:pic>
    </p:spTree>
    <p:extLst>
      <p:ext uri="{BB962C8B-B14F-4D97-AF65-F5344CB8AC3E}">
        <p14:creationId xmlns:p14="http://schemas.microsoft.com/office/powerpoint/2010/main" val="411569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 smtClean="0"/>
              <a:t>Future: Wearable Devices</a:t>
            </a:r>
          </a:p>
        </p:txBody>
      </p:sp>
      <p:pic>
        <p:nvPicPr>
          <p:cNvPr id="6147" name="Picture 2" descr="cid:image001.png@01D07904.B44EAF30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1"/>
          <a:stretch>
            <a:fillRect/>
          </a:stretch>
        </p:blipFill>
        <p:spPr>
          <a:xfrm>
            <a:off x="3503614" y="2276476"/>
            <a:ext cx="5133975" cy="2684463"/>
          </a:xfrm>
          <a:noFill/>
        </p:spPr>
      </p:pic>
    </p:spTree>
    <p:extLst>
      <p:ext uri="{BB962C8B-B14F-4D97-AF65-F5344CB8AC3E}">
        <p14:creationId xmlns:p14="http://schemas.microsoft.com/office/powerpoint/2010/main" val="147636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1.5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2.8|5.1|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9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2524</Words>
  <Application>Microsoft Office PowerPoint</Application>
  <PresentationFormat>Custom</PresentationFormat>
  <Paragraphs>502</Paragraphs>
  <Slides>134</Slides>
  <Notes>57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35" baseType="lpstr">
      <vt:lpstr>Office Theme</vt:lpstr>
      <vt:lpstr>ASB Team</vt:lpstr>
      <vt:lpstr>Atlas Features</vt:lpstr>
      <vt:lpstr>Atlas ?</vt:lpstr>
      <vt:lpstr>PowerPoint Presentation</vt:lpstr>
      <vt:lpstr>PowerPoint Presentation</vt:lpstr>
      <vt:lpstr>PowerPoint Presentation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Atlas Platform</vt:lpstr>
      <vt:lpstr>Platform Team</vt:lpstr>
      <vt:lpstr>Atlas Platform</vt:lpstr>
      <vt:lpstr>Platform Services</vt:lpstr>
      <vt:lpstr>PowerPoint Presentation</vt:lpstr>
      <vt:lpstr>PowerPoint Presentation</vt:lpstr>
      <vt:lpstr>PowerPoint Presentation</vt:lpstr>
      <vt:lpstr>PowerPoint Presentation</vt:lpstr>
      <vt:lpstr>Microservice Framework</vt:lpstr>
      <vt:lpstr>Existing Microservices</vt:lpstr>
      <vt:lpstr>Microsoft Release Management</vt:lpstr>
      <vt:lpstr>Technology Stack</vt:lpstr>
      <vt:lpstr>What next?</vt:lpstr>
      <vt:lpstr>PowerPoint Presentation</vt:lpstr>
      <vt:lpstr>IAM</vt:lpstr>
      <vt:lpstr>Identity &amp; Access Management (IAM)</vt:lpstr>
      <vt:lpstr>Vision?</vt:lpstr>
      <vt:lpstr>Single front door</vt:lpstr>
      <vt:lpstr>PowerPoint Presentation</vt:lpstr>
      <vt:lpstr>Technology transition</vt:lpstr>
      <vt:lpstr>Password length</vt:lpstr>
      <vt:lpstr>How?</vt:lpstr>
      <vt:lpstr>Legacy Integration</vt:lpstr>
      <vt:lpstr>Performance</vt:lpstr>
      <vt:lpstr>PowerPoint Presentation</vt:lpstr>
      <vt:lpstr>Fastnet Classic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3rd Party Integration</vt:lpstr>
      <vt:lpstr>Third Party Integration “To improve the life of the small business customer”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ASB Mobile</vt:lpstr>
      <vt:lpstr>PowerPoint Presentation</vt:lpstr>
      <vt:lpstr>Continuous Integration</vt:lpstr>
      <vt:lpstr>Latest Release</vt:lpstr>
      <vt:lpstr>Future: Wearable Devices</vt:lpstr>
      <vt:lpstr>PowerPoint Presentation</vt:lpstr>
      <vt:lpstr>Loan Top-Ups</vt:lpstr>
      <vt:lpstr>Loan Top Ups - Digital Acceptance</vt:lpstr>
      <vt:lpstr>Loan Top Ups - Digital Acceptance</vt:lpstr>
      <vt:lpstr>Loan Top Ups - Digital Acceptance</vt:lpstr>
      <vt:lpstr>Loan Top Ups - Digital Acceptance</vt:lpstr>
      <vt:lpstr>Loan Top Ups - Digital Acceptance</vt:lpstr>
      <vt:lpstr>Loan Top Ups - Digital Acceptance</vt:lpstr>
      <vt:lpstr>Loan Top Ups - Digital Acceptance</vt:lpstr>
      <vt:lpstr>Loan Top Ups - Digital Acceptance</vt:lpstr>
      <vt:lpstr>PowerPoint Presentation</vt:lpstr>
      <vt:lpstr>2K3 Upgrade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</vt:lpstr>
      <vt:lpstr>PowerPoint Presentation</vt:lpstr>
      <vt:lpstr>PowerPoint Presentation</vt:lpstr>
      <vt:lpstr>PowerPoint Presentation</vt:lpstr>
      <vt:lpstr>PowerPoint Presentation</vt:lpstr>
      <vt:lpstr>Onyx</vt:lpstr>
      <vt:lpstr>Meet Joe…</vt:lpstr>
      <vt:lpstr>Frustration </vt:lpstr>
      <vt:lpstr>PowerPoint Presentation</vt:lpstr>
      <vt:lpstr>Moving away from the old…..</vt:lpstr>
      <vt:lpstr>The Upgrade..</vt:lpstr>
      <vt:lpstr>Progress so far</vt:lpstr>
      <vt:lpstr>Challenges</vt:lpstr>
      <vt:lpstr>Tiered Pricing</vt:lpstr>
      <vt:lpstr>Rates / Margins / etc</vt:lpstr>
      <vt:lpstr>PowerPoint Presentation</vt:lpstr>
      <vt:lpstr>Challenges</vt:lpstr>
      <vt:lpstr>Questions…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Morris</dc:creator>
  <cp:lastModifiedBy>ASB Group Ltd</cp:lastModifiedBy>
  <cp:revision>23</cp:revision>
  <dcterms:created xsi:type="dcterms:W3CDTF">2015-06-01T21:15:11Z</dcterms:created>
  <dcterms:modified xsi:type="dcterms:W3CDTF">2015-06-08T04:19:27Z</dcterms:modified>
</cp:coreProperties>
</file>